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324" r:id="rId3"/>
    <p:sldId id="307" r:id="rId4"/>
    <p:sldId id="310" r:id="rId5"/>
    <p:sldId id="314" r:id="rId6"/>
    <p:sldId id="320" r:id="rId7"/>
    <p:sldId id="325" r:id="rId8"/>
    <p:sldId id="311" r:id="rId9"/>
    <p:sldId id="297" r:id="rId10"/>
    <p:sldId id="304" r:id="rId11"/>
    <p:sldId id="321" r:id="rId12"/>
    <p:sldId id="268" r:id="rId13"/>
    <p:sldId id="285" r:id="rId14"/>
    <p:sldId id="306" r:id="rId15"/>
  </p:sldIdLst>
  <p:sldSz cx="12192000" cy="6858000"/>
  <p:notesSz cx="6858000" cy="9144000"/>
  <p:custDataLst>
    <p:tags r:id="rId17"/>
  </p:custDataLst>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1C9"/>
    <a:srgbClr val="6D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873"/>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76C18-7010-2548-B0CF-E01C4D6B9E89}" type="datetimeFigureOut">
              <a:rPr lang="en-VN" smtClean="0"/>
              <a:t>08/22/2021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4A293-AD89-D641-93FD-9486F0CE0F16}" type="slidenum">
              <a:rPr lang="en-VN" smtClean="0"/>
              <a:t>‹#›</a:t>
            </a:fld>
            <a:endParaRPr lang="en-VN"/>
          </a:p>
        </p:txBody>
      </p:sp>
    </p:spTree>
    <p:extLst>
      <p:ext uri="{BB962C8B-B14F-4D97-AF65-F5344CB8AC3E}">
        <p14:creationId xmlns:p14="http://schemas.microsoft.com/office/powerpoint/2010/main" val="325489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t>1</a:t>
            </a:fld>
            <a:endParaRPr lang="zh-CN" altLang="en-US"/>
          </a:p>
        </p:txBody>
      </p:sp>
    </p:spTree>
    <p:extLst>
      <p:ext uri="{BB962C8B-B14F-4D97-AF65-F5344CB8AC3E}">
        <p14:creationId xmlns:p14="http://schemas.microsoft.com/office/powerpoint/2010/main" val="363187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8</a:t>
            </a:fld>
            <a:endParaRPr lang="en-VN"/>
          </a:p>
        </p:txBody>
      </p:sp>
    </p:spTree>
    <p:extLst>
      <p:ext uri="{BB962C8B-B14F-4D97-AF65-F5344CB8AC3E}">
        <p14:creationId xmlns:p14="http://schemas.microsoft.com/office/powerpoint/2010/main" val="417899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t>10</a:t>
            </a:fld>
            <a:endParaRPr lang="zh-CN" altLang="en-US"/>
          </a:p>
        </p:txBody>
      </p:sp>
    </p:spTree>
    <p:extLst>
      <p:ext uri="{BB962C8B-B14F-4D97-AF65-F5344CB8AC3E}">
        <p14:creationId xmlns:p14="http://schemas.microsoft.com/office/powerpoint/2010/main" val="11495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11</a:t>
            </a:fld>
            <a:endParaRPr lang="en-VN"/>
          </a:p>
        </p:txBody>
      </p:sp>
    </p:spTree>
    <p:extLst>
      <p:ext uri="{BB962C8B-B14F-4D97-AF65-F5344CB8AC3E}">
        <p14:creationId xmlns:p14="http://schemas.microsoft.com/office/powerpoint/2010/main" val="114599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12</a:t>
            </a:fld>
            <a:endParaRPr lang="en-VN"/>
          </a:p>
        </p:txBody>
      </p:sp>
    </p:spTree>
    <p:extLst>
      <p:ext uri="{BB962C8B-B14F-4D97-AF65-F5344CB8AC3E}">
        <p14:creationId xmlns:p14="http://schemas.microsoft.com/office/powerpoint/2010/main" val="7446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7741-CEA5-5D4F-97A3-EE8BB59C7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D7A25772-887D-5C4D-A26F-2914B5BD9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0D455CD8-B6C1-C04E-8BEA-DF0C9E19E8F1}"/>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0C672494-E911-3F41-9A74-8416818C609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02DAF24-A1DF-0D4B-94F0-E352ED98B7FD}"/>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8098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134E-A4E5-A647-B690-AC7842B80D2F}"/>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C37175EA-DEE5-8C49-9612-44BD99D61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7D93404-0CB7-0A4B-A1D6-3FC0BD2C9C00}"/>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6443DC86-D7F3-AC41-9D4C-E2A7DB82947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96E9C0-6D89-8241-A4A5-3BDAD59FCDCF}"/>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9207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B72CA-C014-744B-9B93-BB12C4EE9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3331F14-1A56-9549-8DC0-3007BA60D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DE5B300-C3E9-DC4F-B46B-8BA56392371D}"/>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287A1274-0124-5041-A4B5-B91349643F6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E612B0-3951-CA4F-985D-5CD4C738DBDF}"/>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236831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DDFA93-D3EB-4BD0-8186-78489CAB28B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58FD262-C62E-4C7F-B898-16F0B505DCA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232CE27-3654-410D-B0E7-346D4BC2CD25}"/>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63C6B30-2B36-4C32-B41B-3FA54E4871C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3DC2992-97C9-43FE-BAE5-51198026C4F2}"/>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92518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979C2-4BBC-4ECE-A0C0-791506B660D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F2975D0-2B95-4B1F-92A3-F16AA7C3357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9C40A01-777E-4FAD-AC83-E51F015367AF}"/>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9208B853-9290-406E-BAFF-712D911784A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F45CB9-5B35-41C6-85EF-561EC5DB5D0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5550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E2F915-4268-40F5-B026-E2C6CECB7F04}"/>
              </a:ext>
            </a:extLst>
          </p:cNvPr>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4345CB-386C-4C41-B469-29E0A9CA47D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9795805-ED83-4C91-97E0-FF248C10A2B0}"/>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1BBB172F-DC5E-4450-8332-3F8361A924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6799C2-4B49-430A-9F06-9E28F0AECF2E}"/>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8638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B7BE0B-ACD5-4243-A36E-A58427B557F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5ED66A4-3FBF-4605-866B-CAAB1F5FDC09}"/>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3C7B6B1-E8EF-4089-9785-5B67F02692F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BBC1DC5-8763-4C29-B03F-3EDCF254C5A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E9916693-39E3-4F3A-BC52-EBD9BB9A7D6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222CB6-2356-41E4-8F28-65BDFD54F6E0}"/>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87207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8B332-85A3-4AB7-B05A-022CE6C0581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E6E0393-79B7-4CBC-9FF8-A34476A95A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B97987B-2E21-4687-BECC-49B7DC57B21A}"/>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85710A4-E3AE-4EBD-9238-BD1BD2424D2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0F76F10-8C02-4B17-991E-CBD1EA6E2543}"/>
              </a:ext>
            </a:extLst>
          </p:cNvPr>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1F5A02A-2744-4948-8308-43D8DA5FB9AD}"/>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8" name="Chỗ dành sẵn cho Chân trang 7">
            <a:extLst>
              <a:ext uri="{FF2B5EF4-FFF2-40B4-BE49-F238E27FC236}">
                <a16:creationId xmlns:a16="http://schemas.microsoft.com/office/drawing/2014/main" id="{81DE1B11-E11F-4916-94C8-B167F87BC3E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101B512F-9F54-43F7-BD76-75E29ABF7E5B}"/>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1304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421AEA-E70F-4AD8-A338-5523FBC4E9D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D030A74-7CD0-4AF9-9579-0CF87AB46C82}"/>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4" name="Chỗ dành sẵn cho Chân trang 3">
            <a:extLst>
              <a:ext uri="{FF2B5EF4-FFF2-40B4-BE49-F238E27FC236}">
                <a16:creationId xmlns:a16="http://schemas.microsoft.com/office/drawing/2014/main" id="{7796C4D1-EF34-44E8-BA95-0905DB1F89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59A0F8D-6F1D-40FD-AD7D-CA37E032841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036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3C8F244-4505-4B5F-A8B0-60C2571E4632}"/>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3" name="Chỗ dành sẵn cho Chân trang 2">
            <a:extLst>
              <a:ext uri="{FF2B5EF4-FFF2-40B4-BE49-F238E27FC236}">
                <a16:creationId xmlns:a16="http://schemas.microsoft.com/office/drawing/2014/main" id="{B09CC082-15EB-4787-AB6E-111C2236193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259C1B47-C025-4FEF-A449-C50C15D5115D}"/>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666981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75C2EA-618A-4578-813C-04CC5E189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2EF4A7-D790-42C1-B35D-98943301B0A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5C20E1-3E4F-4289-8DD9-5C41B40D55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2BBCAF-E588-456C-9A15-1952A884652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B857B2D3-7FBA-4019-BCE0-96C39AA2AC3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F860FB2-FEC6-4707-B901-142D8669CCE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4780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044-E03B-7040-A655-9B1D865F03F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FAD1BA1-D4F3-754D-BABB-25613F8A3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BC8D2A8-A43F-7C46-A46F-C0B2E5AABC7C}"/>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C734D186-5B92-9348-B2E5-62C75A19208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EDFEFBF-C61A-E94B-BC77-2C355F196A09}"/>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015072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79058A-8F51-453D-8819-0BA4227CF4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AEB96DB-6BCF-4CFA-AC3F-703EF9ED5B0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Chỗ dành sẵn cho Văn bản 3">
            <a:extLst>
              <a:ext uri="{FF2B5EF4-FFF2-40B4-BE49-F238E27FC236}">
                <a16:creationId xmlns:a16="http://schemas.microsoft.com/office/drawing/2014/main" id="{E5A6AEA7-48A0-4E3F-B8BA-542513A0472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EBB921C-192A-4183-877E-6166CA05A755}"/>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A7469A87-BCED-4B33-B77B-AFDF04109F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95DF60A-EFE7-4A61-B6A5-9E65C7087BD6}"/>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57772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E3152C-B1A2-42F6-BAC2-427F335A5F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DB271EF-4920-4293-97C3-61DACFC2009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F88980-1EF3-42A5-9435-4B0E52FE3B9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A6053F1-44F4-4FA7-9D04-2C4AAA356FC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DABEE1-8111-4592-A36B-1A5BC773F6C7}"/>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94720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EA56B7C-8917-4AF4-882C-474E36A039CF}"/>
              </a:ext>
            </a:extLst>
          </p:cNvPr>
          <p:cNvSpPr>
            <a:spLocks noGrp="1"/>
          </p:cNvSpPr>
          <p:nvPr>
            <p:ph type="title" orient="vert"/>
          </p:nvPr>
        </p:nvSpPr>
        <p:spPr>
          <a:xfrm>
            <a:off x="8724901" y="365126"/>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17E02F-315B-4812-8234-74B31B1576C8}"/>
              </a:ext>
            </a:extLst>
          </p:cNvPr>
          <p:cNvSpPr>
            <a:spLocks noGrp="1"/>
          </p:cNvSpPr>
          <p:nvPr>
            <p:ph type="body" orient="vert" idx="1"/>
          </p:nvPr>
        </p:nvSpPr>
        <p:spPr>
          <a:xfrm>
            <a:off x="838201" y="365126"/>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E4213D-F60D-486E-8A83-9EE11B30E41B}"/>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CE949D78-588C-45AB-88D0-AA8947C773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7B2E01-A58D-4461-BA86-C3F00D7BB93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15154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53001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13160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5" name="Google Shape;45;p9"/>
          <p:cNvSpPr txBox="1">
            <a:spLocks noGrp="1"/>
          </p:cNvSpPr>
          <p:nvPr>
            <p:ph type="body" idx="1"/>
          </p:nvPr>
        </p:nvSpPr>
        <p:spPr>
          <a:xfrm>
            <a:off x="609600" y="5671879"/>
            <a:ext cx="1097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endParaRPr/>
          </a:p>
        </p:txBody>
      </p:sp>
      <p:sp>
        <p:nvSpPr>
          <p:cNvPr id="46" name="Google Shape;46;p9"/>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831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A327-CF75-954B-8741-6152BBC1C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224F3FBB-6B8E-E242-BCE4-25EE27DD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C26FE-9258-2F4B-A3A2-0B7E5B7165EF}"/>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BC8F44BC-D798-544F-863F-40C0E62E001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32CAE65-E25D-2F43-9F4D-81826BD9DDD0}"/>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67961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461-BD91-E24A-8878-BFE13FCFB66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0D039F00-0C40-0145-B8E9-DCC7FFEAC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666F677F-49E5-894A-816F-698421134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E57C2808-304D-1347-AEDB-9AD750793615}"/>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B02C1597-ACCE-5B4C-A44E-0A3360FBCEB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F61BFA98-4F10-8D46-A9CE-B0668668BB1A}"/>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5160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A2B-7847-9440-B4BE-17CB38D218FF}"/>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88FC52E-CE6D-3746-A3BB-C17FA4F28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7B283-B7A6-EF4F-8A88-E2AE7D186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F58FA9F-0347-244C-8744-F3090DBED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A12B6-1F96-4C45-A8A1-A35F4CCCC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CC51CCD-6C6C-CF41-B865-62D93D858563}"/>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8" name="Footer Placeholder 7">
            <a:extLst>
              <a:ext uri="{FF2B5EF4-FFF2-40B4-BE49-F238E27FC236}">
                <a16:creationId xmlns:a16="http://schemas.microsoft.com/office/drawing/2014/main" id="{938B22CD-3671-3245-9F47-ECDBB0F753E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793D1FAD-DEA3-0744-8B58-18084D9EBECB}"/>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1089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BD-39F9-164A-9C49-225F7E63295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A910B96-A220-5D43-9A10-593FD24685B3}"/>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4" name="Footer Placeholder 3">
            <a:extLst>
              <a:ext uri="{FF2B5EF4-FFF2-40B4-BE49-F238E27FC236}">
                <a16:creationId xmlns:a16="http://schemas.microsoft.com/office/drawing/2014/main" id="{180D8A0D-FD7B-2A4F-8AB9-452990C5122D}"/>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8B4AA51-1630-5D42-A27A-F9FAEB01E2BB}"/>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210816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46EE3-356C-D247-9BDE-706E9D887661}"/>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3" name="Footer Placeholder 2">
            <a:extLst>
              <a:ext uri="{FF2B5EF4-FFF2-40B4-BE49-F238E27FC236}">
                <a16:creationId xmlns:a16="http://schemas.microsoft.com/office/drawing/2014/main" id="{C56D3A6E-B655-B94A-9AAB-3D2007FFBE5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C64A3CE8-49F9-174B-A076-E76E4D823ED9}"/>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1719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CE78-20E5-4A41-8504-456387D7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B160C4B8-973E-3143-A872-780A62725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5C1BA0DB-1FB5-5D45-909D-91CC0E7E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DBCE4-757C-994C-9B32-D37FDD7DAC5E}"/>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8F4C4A56-8FAA-C44D-A24F-B930AD3FB04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6A7E172-09F7-FE4E-AF24-F1EF87652285}"/>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88229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2067-36C1-944E-BF02-61FD07CE1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0A204A7-2621-9248-BE47-7D0483BE7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F78F6DD7-DC30-6946-B18C-2DDC2FEF6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2190-BAB1-C74E-9B0B-82F54B876127}"/>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C1CF0EEE-26E6-ED4A-A7D8-87464D1AC3F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AC7BDCA-710A-844D-909E-9173D5DDEF71}"/>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06845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1220E-0A7E-C245-B582-B6DD927CF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F30A701-22CE-2744-95C4-9F1167EEE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6C81FFF-EC15-0C42-83DE-8A065E32B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DC9C9085-E8B4-524F-A5A4-AD7614CBC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922C79E5-F8E7-5144-8B5A-BDEDF296B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A6572-68AD-A546-A384-F4B5AFBBF044}" type="slidenum">
              <a:rPr lang="en-VN" smtClean="0"/>
              <a:t>‹#›</a:t>
            </a:fld>
            <a:endParaRPr lang="en-VN"/>
          </a:p>
        </p:txBody>
      </p:sp>
    </p:spTree>
    <p:extLst>
      <p:ext uri="{BB962C8B-B14F-4D97-AF65-F5344CB8AC3E}">
        <p14:creationId xmlns:p14="http://schemas.microsoft.com/office/powerpoint/2010/main" val="387542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7F9F4AB-009B-4487-AE86-EB7E5B5B7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7F6F526-BEEC-4D72-9659-8583CF8D28E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B1975ED-6A33-4BCD-AE4B-94A3303C566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D6605BC-77B2-4BE9-B2BA-C9A013DD9BE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26F3532-1186-479C-B930-F6BDBFF986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60621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2" y="0"/>
            <a:ext cx="12192000" cy="6858000"/>
          </a:xfrm>
          <a:prstGeom prst="rect">
            <a:avLst/>
          </a:prstGeom>
        </p:spPr>
      </p:pic>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004A214D-3257-8846-9C5D-E548C71018A1}"/>
              </a:ext>
            </a:extLst>
          </p:cNvPr>
          <p:cNvSpPr/>
          <p:nvPr/>
        </p:nvSpPr>
        <p:spPr>
          <a:xfrm>
            <a:off x="1534174" y="2432622"/>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en-VN" sz="4000" dirty="0">
                <a:solidFill>
                  <a:schemeClr val="accent6">
                    <a:lumMod val="50000"/>
                  </a:schemeClr>
                </a:solidFill>
                <a:effectLst/>
              </a:rPr>
              <a:t> </a:t>
            </a:r>
            <a:endParaRPr lang="en-VN" sz="4000" dirty="0">
              <a:solidFill>
                <a:schemeClr val="accent6">
                  <a:lumMod val="50000"/>
                </a:schemeClr>
              </a:solidFill>
            </a:endParaRPr>
          </a:p>
        </p:txBody>
      </p:sp>
      <p:pic>
        <p:nvPicPr>
          <p:cNvPr id="1032" name="Picture 8" descr="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6482" y="518307"/>
            <a:ext cx="1578731" cy="15756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eets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560091"/>
            <a:ext cx="1533862" cy="15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9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circle(in)">
                                      <p:cBhvr>
                                        <p:cTn id="11" dur="500"/>
                                        <p:tgtEl>
                                          <p:spTgt spid="1036"/>
                                        </p:tgtEl>
                                      </p:cBhvr>
                                    </p:animEffect>
                                  </p:childTnLst>
                                </p:cTn>
                              </p:par>
                              <p:par>
                                <p:cTn id="12" presetID="1" presetClass="entr" presetSubtype="0" fill="hold" nodeType="withEffect">
                                  <p:stCondLst>
                                    <p:cond delay="0"/>
                                  </p:stCondLst>
                                  <p:childTnLst>
                                    <p:set>
                                      <p:cBhvr>
                                        <p:cTn id="13" dur="1" fill="hold">
                                          <p:stCondLst>
                                            <p:cond delay="0"/>
                                          </p:stCondLst>
                                        </p:cTn>
                                        <p:tgtEl>
                                          <p:spTgt spid="1032"/>
                                        </p:tgtEl>
                                        <p:attrNameLst>
                                          <p:attrName>style.visibility</p:attrName>
                                        </p:attrNameLst>
                                      </p:cBhvr>
                                      <p:to>
                                        <p:strVal val="visible"/>
                                      </p:to>
                                    </p:set>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914938" y="1921466"/>
            <a:ext cx="2516088" cy="187496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55883" y="-2957"/>
            <a:ext cx="3505200" cy="1602363"/>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9652001" y="3402909"/>
            <a:ext cx="2540000" cy="3421222"/>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51915" t="6730" r="36369" b="58266"/>
          <a:stretch/>
        </p:blipFill>
        <p:spPr>
          <a:xfrm>
            <a:off x="4672152" y="2903349"/>
            <a:ext cx="2972831" cy="255589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11757" r="76431"/>
          <a:stretch/>
        </p:blipFill>
        <p:spPr>
          <a:xfrm>
            <a:off x="30917" y="2080238"/>
            <a:ext cx="4353354" cy="4690367"/>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28194" t="23704" r="40139" b="10617"/>
          <a:stretch/>
        </p:blipFill>
        <p:spPr>
          <a:xfrm>
            <a:off x="8339928" y="4101002"/>
            <a:ext cx="2208059" cy="2576068"/>
          </a:xfrm>
          <a:prstGeom prst="rect">
            <a:avLst/>
          </a:prstGeom>
        </p:spPr>
      </p:pic>
      <p:sp>
        <p:nvSpPr>
          <p:cNvPr id="36" name="Hình Bầu dục 3">
            <a:extLst>
              <a:ext uri="{FF2B5EF4-FFF2-40B4-BE49-F238E27FC236}">
                <a16:creationId xmlns:a16="http://schemas.microsoft.com/office/drawing/2014/main" id="{594423DA-4A93-45AD-828B-44EB5C228EF7}"/>
              </a:ext>
            </a:extLst>
          </p:cNvPr>
          <p:cNvSpPr/>
          <p:nvPr/>
        </p:nvSpPr>
        <p:spPr>
          <a:xfrm>
            <a:off x="822910" y="510618"/>
            <a:ext cx="2097664" cy="191113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3</a:t>
            </a:r>
          </a:p>
        </p:txBody>
      </p:sp>
      <p:sp>
        <p:nvSpPr>
          <p:cNvPr id="37" name="Rectangle 36"/>
          <p:cNvSpPr/>
          <p:nvPr/>
        </p:nvSpPr>
        <p:spPr>
          <a:xfrm>
            <a:off x="2830330" y="2193447"/>
            <a:ext cx="6531340" cy="707886"/>
          </a:xfrm>
          <a:prstGeom prst="rect">
            <a:avLst/>
          </a:prstGeom>
        </p:spPr>
        <p:txBody>
          <a:bodyPr wrap="none">
            <a:spAutoFit/>
          </a:bodyPr>
          <a:lstStyle/>
          <a:p>
            <a:pPr algn="ctr"/>
            <a:r>
              <a:rPr lang="nl-NL" sz="4000" b="1" dirty="0">
                <a:solidFill>
                  <a:srgbClr val="C00000"/>
                </a:solidFill>
              </a:rPr>
              <a:t>TÌM ĐƯỜNG ĐI TRÊN BẢN ĐỒ</a:t>
            </a:r>
            <a:endParaRPr lang="en-VN" sz="4000" dirty="0">
              <a:solidFill>
                <a:srgbClr val="C00000"/>
              </a:solidFill>
            </a:endParaRPr>
          </a:p>
        </p:txBody>
      </p:sp>
    </p:spTree>
    <p:extLst>
      <p:ext uri="{BB962C8B-B14F-4D97-AF65-F5344CB8AC3E}">
        <p14:creationId xmlns:p14="http://schemas.microsoft.com/office/powerpoint/2010/main" val="219223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1"/>
                                        </p:tgtEl>
                                        <p:attrNameLst>
                                          <p:attrName>ppt_y</p:attrName>
                                        </p:attrNameLst>
                                      </p:cBhvr>
                                      <p:tavLst>
                                        <p:tav tm="0" fmla="#ppt_y+(sin(-2*pi*(1-$))*-#ppt_x+cos(-2*pi*(1-$))*(1-#ppt_y))*(1-$)">
                                          <p:val>
                                            <p:fltVal val="0"/>
                                          </p:val>
                                        </p:tav>
                                        <p:tav tm="100000">
                                          <p:val>
                                            <p:fltVal val="1"/>
                                          </p:val>
                                        </p:tav>
                                      </p:tavLst>
                                    </p:anim>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554" y="132431"/>
            <a:ext cx="5276538" cy="6481362"/>
          </a:xfrm>
          <a:prstGeom prst="rect">
            <a:avLst/>
          </a:prstGeom>
        </p:spPr>
      </p:pic>
      <p:sp>
        <p:nvSpPr>
          <p:cNvPr id="4" name="Rectangle 3">
            <a:extLst>
              <a:ext uri="{FF2B5EF4-FFF2-40B4-BE49-F238E27FC236}">
                <a16:creationId xmlns:a16="http://schemas.microsoft.com/office/drawing/2014/main" id="{004A214D-3257-8846-9C5D-E548C71018A1}"/>
              </a:ext>
            </a:extLst>
          </p:cNvPr>
          <p:cNvSpPr/>
          <p:nvPr/>
        </p:nvSpPr>
        <p:spPr>
          <a:xfrm>
            <a:off x="181781" y="132431"/>
            <a:ext cx="4899803" cy="523220"/>
          </a:xfrm>
          <a:prstGeom prst="rect">
            <a:avLst/>
          </a:prstGeom>
        </p:spPr>
        <p:txBody>
          <a:bodyPr wrap="none">
            <a:spAutoFit/>
          </a:bodyPr>
          <a:lstStyle/>
          <a:p>
            <a:r>
              <a:rPr lang="nl-NL" sz="2800" b="1" dirty="0" smtClean="0">
                <a:solidFill>
                  <a:srgbClr val="C00000"/>
                </a:solidFill>
              </a:rPr>
              <a:t>3 </a:t>
            </a:r>
            <a:r>
              <a:rPr lang="nl-NL" sz="2800" b="1" dirty="0">
                <a:solidFill>
                  <a:srgbClr val="C00000"/>
                </a:solidFill>
              </a:rPr>
              <a:t>TÌM ĐƯỜNG ĐI TRÊN BẢN ĐỒ</a:t>
            </a:r>
            <a:endParaRPr lang="en-VN" sz="2800" dirty="0">
              <a:solidFill>
                <a:srgbClr val="C00000"/>
              </a:solidFill>
            </a:endParaRPr>
          </a:p>
        </p:txBody>
      </p:sp>
      <p:sp>
        <p:nvSpPr>
          <p:cNvPr id="11" name="Rectangle 10"/>
          <p:cNvSpPr/>
          <p:nvPr/>
        </p:nvSpPr>
        <p:spPr>
          <a:xfrm>
            <a:off x="1742083" y="851892"/>
            <a:ext cx="3935319" cy="72555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7030A0"/>
                </a:solidFill>
                <a:latin typeface="Times New Roman" panose="02020603050405020304" pitchFamily="18" charset="0"/>
                <a:cs typeface="Times New Roman" panose="02020603050405020304" pitchFamily="18" charset="0"/>
              </a:rPr>
              <a:t>Em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là</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người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dẫn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đường</a:t>
            </a:r>
            <a:endParaRPr lang="en-US" sz="2800" dirty="0">
              <a:solidFill>
                <a:srgbClr val="7030A0"/>
              </a:solidFill>
              <a:latin typeface="Times New Roman" panose="02020603050405020304" pitchFamily="18" charset="0"/>
              <a:cs typeface="Times New Roman" panose="02020603050405020304" pitchFamily="18" charset="0"/>
            </a:endParaRPr>
          </a:p>
        </p:txBody>
      </p:sp>
      <p:grpSp>
        <p:nvGrpSpPr>
          <p:cNvPr id="6" name="组合 7"/>
          <p:cNvGrpSpPr/>
          <p:nvPr/>
        </p:nvGrpSpPr>
        <p:grpSpPr>
          <a:xfrm>
            <a:off x="1080938" y="2188614"/>
            <a:ext cx="295836" cy="3886200"/>
            <a:chOff x="4598895" y="1721224"/>
            <a:chExt cx="295836" cy="3886200"/>
          </a:xfrm>
        </p:grpSpPr>
        <p:cxnSp>
          <p:nvCxnSpPr>
            <p:cNvPr id="7"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8"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5"/>
            <p:cNvSpPr/>
            <p:nvPr/>
          </p:nvSpPr>
          <p:spPr>
            <a:xfrm>
              <a:off x="4598895" y="3340864"/>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6"/>
            <p:cNvSpPr/>
            <p:nvPr/>
          </p:nvSpPr>
          <p:spPr>
            <a:xfrm>
              <a:off x="4598895" y="4760913"/>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Rectangle 1"/>
          <p:cNvSpPr/>
          <p:nvPr/>
        </p:nvSpPr>
        <p:spPr>
          <a:xfrm>
            <a:off x="1511244" y="2275942"/>
            <a:ext cx="4929619" cy="1200329"/>
          </a:xfrm>
          <a:prstGeom prst="rect">
            <a:avLst/>
          </a:prstGeom>
        </p:spPr>
        <p:txBody>
          <a:bodyPr wrap="square">
            <a:spAutoFit/>
          </a:bodyPr>
          <a:lstStyle/>
          <a:p>
            <a:r>
              <a:rPr lang="vi-VN" sz="2400" b="1" dirty="0" smtClean="0">
                <a:solidFill>
                  <a:schemeClr val="accent5"/>
                </a:solidFill>
              </a:rPr>
              <a:t>Xác </a:t>
            </a:r>
            <a:r>
              <a:rPr lang="vi-VN" sz="2400" b="1" dirty="0">
                <a:solidFill>
                  <a:schemeClr val="accent5"/>
                </a:solidFill>
              </a:rPr>
              <a:t>định hướng đi từ Hội trường Thống Nhất đến Nhà hát Thành phố. </a:t>
            </a:r>
            <a:endParaRPr lang="en-US" sz="2400" dirty="0"/>
          </a:p>
        </p:txBody>
      </p:sp>
      <p:sp>
        <p:nvSpPr>
          <p:cNvPr id="3" name="Rectangle 2"/>
          <p:cNvSpPr/>
          <p:nvPr/>
        </p:nvSpPr>
        <p:spPr>
          <a:xfrm>
            <a:off x="1404445" y="3670771"/>
            <a:ext cx="5371109" cy="830997"/>
          </a:xfrm>
          <a:prstGeom prst="rect">
            <a:avLst/>
          </a:prstGeom>
        </p:spPr>
        <p:txBody>
          <a:bodyPr wrap="square">
            <a:spAutoFit/>
          </a:bodyPr>
          <a:lstStyle/>
          <a:p>
            <a:r>
              <a:rPr lang="en-US" sz="2400" b="1" dirty="0" smtClean="0">
                <a:solidFill>
                  <a:schemeClr val="accent5"/>
                </a:solidFill>
              </a:rPr>
              <a:t>T</a:t>
            </a:r>
            <a:r>
              <a:rPr lang="vi-VN" sz="2400" b="1" dirty="0" smtClean="0">
                <a:solidFill>
                  <a:schemeClr val="accent5"/>
                </a:solidFill>
              </a:rPr>
              <a:t>ừ </a:t>
            </a:r>
            <a:r>
              <a:rPr lang="vi-VN" sz="2400" b="1" dirty="0">
                <a:solidFill>
                  <a:schemeClr val="accent5"/>
                </a:solidFill>
              </a:rPr>
              <a:t>Nhà hát Thành phố đến chợ Bến Thành.</a:t>
            </a:r>
            <a:endParaRPr lang="en-US" sz="2400" dirty="0"/>
          </a:p>
        </p:txBody>
      </p:sp>
      <p:sp>
        <p:nvSpPr>
          <p:cNvPr id="5" name="Rectangle 4"/>
          <p:cNvSpPr/>
          <p:nvPr/>
        </p:nvSpPr>
        <p:spPr>
          <a:xfrm>
            <a:off x="1466029" y="4835441"/>
            <a:ext cx="4889632" cy="1200329"/>
          </a:xfrm>
          <a:prstGeom prst="rect">
            <a:avLst/>
          </a:prstGeom>
        </p:spPr>
        <p:txBody>
          <a:bodyPr wrap="square">
            <a:spAutoFit/>
          </a:bodyPr>
          <a:lstStyle/>
          <a:p>
            <a:r>
              <a:rPr lang="vi-VN" sz="2400" b="1" dirty="0">
                <a:solidFill>
                  <a:schemeClr val="accent5"/>
                </a:solidFill>
              </a:rPr>
              <a:t>Xác định tuyến đường ngắn nhất để đi từ Hội trường Thống Nhất đến chợ Bến Thành.</a:t>
            </a:r>
            <a:endParaRPr lang="en-US" sz="2400" dirty="0"/>
          </a:p>
        </p:txBody>
      </p:sp>
      <p:pic>
        <p:nvPicPr>
          <p:cNvPr id="14" name="Picture 2" descr="Hình ảnh Dấu Chấm Hỏi, Câu Hỏi, Dấu Chấm Hỏi, Bạ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1" y="2486783"/>
            <a:ext cx="968351"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rẻ Giơ Tay Trả Lời Một Câu Hỏi Hình ảnh | Định dạng hình ảnh PSD  401460937|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5" y="5114088"/>
            <a:ext cx="90565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702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80">
                                          <p:stCondLst>
                                            <p:cond delay="0"/>
                                          </p:stCondLst>
                                        </p:cTn>
                                        <p:tgtEl>
                                          <p:spTgt spid="16"/>
                                        </p:tgtEl>
                                      </p:cBhvr>
                                    </p:animEffect>
                                    <p:anim calcmode="lin" valueType="num">
                                      <p:cBhvr>
                                        <p:cTn id="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1" dur="26">
                                          <p:stCondLst>
                                            <p:cond delay="650"/>
                                          </p:stCondLst>
                                        </p:cTn>
                                        <p:tgtEl>
                                          <p:spTgt spid="16"/>
                                        </p:tgtEl>
                                      </p:cBhvr>
                                      <p:to x="100000" y="60000"/>
                                    </p:animScale>
                                    <p:animScale>
                                      <p:cBhvr>
                                        <p:cTn id="102" dur="166" decel="50000">
                                          <p:stCondLst>
                                            <p:cond delay="676"/>
                                          </p:stCondLst>
                                        </p:cTn>
                                        <p:tgtEl>
                                          <p:spTgt spid="16"/>
                                        </p:tgtEl>
                                      </p:cBhvr>
                                      <p:to x="100000" y="100000"/>
                                    </p:animScale>
                                    <p:animScale>
                                      <p:cBhvr>
                                        <p:cTn id="103" dur="26">
                                          <p:stCondLst>
                                            <p:cond delay="1312"/>
                                          </p:stCondLst>
                                        </p:cTn>
                                        <p:tgtEl>
                                          <p:spTgt spid="16"/>
                                        </p:tgtEl>
                                      </p:cBhvr>
                                      <p:to x="100000" y="80000"/>
                                    </p:animScale>
                                    <p:animScale>
                                      <p:cBhvr>
                                        <p:cTn id="104" dur="166" decel="50000">
                                          <p:stCondLst>
                                            <p:cond delay="1338"/>
                                          </p:stCondLst>
                                        </p:cTn>
                                        <p:tgtEl>
                                          <p:spTgt spid="16"/>
                                        </p:tgtEl>
                                      </p:cBhvr>
                                      <p:to x="100000" y="100000"/>
                                    </p:animScale>
                                    <p:animScale>
                                      <p:cBhvr>
                                        <p:cTn id="105" dur="26">
                                          <p:stCondLst>
                                            <p:cond delay="1642"/>
                                          </p:stCondLst>
                                        </p:cTn>
                                        <p:tgtEl>
                                          <p:spTgt spid="16"/>
                                        </p:tgtEl>
                                      </p:cBhvr>
                                      <p:to x="100000" y="90000"/>
                                    </p:animScale>
                                    <p:animScale>
                                      <p:cBhvr>
                                        <p:cTn id="106" dur="166" decel="50000">
                                          <p:stCondLst>
                                            <p:cond delay="1668"/>
                                          </p:stCondLst>
                                        </p:cTn>
                                        <p:tgtEl>
                                          <p:spTgt spid="16"/>
                                        </p:tgtEl>
                                      </p:cBhvr>
                                      <p:to x="100000" y="100000"/>
                                    </p:animScale>
                                    <p:animScale>
                                      <p:cBhvr>
                                        <p:cTn id="107" dur="26">
                                          <p:stCondLst>
                                            <p:cond delay="1808"/>
                                          </p:stCondLst>
                                        </p:cTn>
                                        <p:tgtEl>
                                          <p:spTgt spid="16"/>
                                        </p:tgtEl>
                                      </p:cBhvr>
                                      <p:to x="100000" y="95000"/>
                                    </p:animScale>
                                    <p:animScale>
                                      <p:cBhvr>
                                        <p:cTn id="10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4" y="-6491"/>
            <a:ext cx="12192000" cy="6858000"/>
          </a:xfrm>
          <a:prstGeom prst="rect">
            <a:avLst/>
          </a:prstGeom>
        </p:spPr>
      </p:pic>
      <p:sp>
        <p:nvSpPr>
          <p:cNvPr id="3" name="Content Placeholder 2"/>
          <p:cNvSpPr>
            <a:spLocks noGrp="1"/>
          </p:cNvSpPr>
          <p:nvPr>
            <p:ph idx="1"/>
          </p:nvPr>
        </p:nvSpPr>
        <p:spPr>
          <a:xfrm>
            <a:off x="1123013" y="1201733"/>
            <a:ext cx="4648200" cy="4584470"/>
          </a:xfrm>
        </p:spPr>
        <p:txBody>
          <a:bodyPr>
            <a:noAutofit/>
          </a:bodyPr>
          <a:lstStyle/>
          <a:p>
            <a:pPr marL="0" indent="0">
              <a:buNone/>
            </a:pPr>
            <a:r>
              <a:rPr lang="vi-VN" sz="2400" dirty="0">
                <a:solidFill>
                  <a:schemeClr val="accent6">
                    <a:lumMod val="50000"/>
                  </a:schemeClr>
                </a:solidFill>
              </a:rPr>
              <a:t>1. </a:t>
            </a:r>
            <a:r>
              <a:rPr lang="vi-VN" sz="2400" u="sng" dirty="0">
                <a:solidFill>
                  <a:schemeClr val="accent6">
                    <a:lumMod val="50000"/>
                  </a:schemeClr>
                </a:solidFill>
              </a:rPr>
              <a:t>Xác định hướng đi</a:t>
            </a:r>
          </a:p>
          <a:p>
            <a:pPr marL="0" indent="0">
              <a:buNone/>
            </a:pPr>
            <a:r>
              <a:rPr lang="vi-VN" sz="2400" dirty="0">
                <a:solidFill>
                  <a:schemeClr val="accent6">
                    <a:lumMod val="50000"/>
                  </a:schemeClr>
                </a:solidFill>
              </a:rPr>
              <a:t>- Hướng đi từ Hội trường Thống Nhất đến Nhà hát Thành phố: đi về hướng đông.</a:t>
            </a:r>
          </a:p>
          <a:p>
            <a:pPr marL="0" indent="0">
              <a:buNone/>
            </a:pPr>
            <a:r>
              <a:rPr lang="vi-VN" sz="2400" dirty="0">
                <a:solidFill>
                  <a:schemeClr val="accent6">
                    <a:lumMod val="50000"/>
                  </a:schemeClr>
                </a:solidFill>
              </a:rPr>
              <a:t>- Hướng đi từ Nhà hát Thành phố đến chợ Bến Thành: đi về hướng tây nam.</a:t>
            </a:r>
          </a:p>
          <a:p>
            <a:pPr marL="0" indent="0">
              <a:buNone/>
            </a:pPr>
            <a:r>
              <a:rPr lang="vi-VN" sz="2400" dirty="0">
                <a:solidFill>
                  <a:schemeClr val="accent6">
                    <a:lumMod val="50000"/>
                  </a:schemeClr>
                </a:solidFill>
              </a:rPr>
              <a:t>2. </a:t>
            </a:r>
            <a:r>
              <a:rPr lang="vi-VN" sz="2400" u="sng" dirty="0">
                <a:solidFill>
                  <a:schemeClr val="accent6">
                    <a:lumMod val="50000"/>
                  </a:schemeClr>
                </a:solidFill>
              </a:rPr>
              <a:t>Tuyến đường ngắn nhất để đi từ Hội trường Thống Nhất đến chợ Bến Thành: </a:t>
            </a:r>
            <a:r>
              <a:rPr lang="vi-VN" sz="2400" dirty="0">
                <a:solidFill>
                  <a:schemeClr val="accent6">
                    <a:lumMod val="50000"/>
                  </a:schemeClr>
                </a:solidFill>
              </a:rPr>
              <a:t>đi đường Nguyễn Trung Trực, sau đó</a:t>
            </a:r>
            <a:r>
              <a:rPr lang="vi-VN" dirty="0">
                <a:solidFill>
                  <a:schemeClr val="accent6">
                    <a:lumMod val="50000"/>
                  </a:schemeClr>
                </a:solidFill>
              </a:rPr>
              <a:t> </a:t>
            </a:r>
            <a:r>
              <a:rPr lang="en-US" dirty="0" err="1" smtClean="0">
                <a:solidFill>
                  <a:schemeClr val="accent6">
                    <a:lumMod val="50000"/>
                  </a:schemeClr>
                </a:solidFill>
              </a:rPr>
              <a:t>rẽ</a:t>
            </a:r>
            <a:r>
              <a:rPr lang="vi-VN" dirty="0" smtClean="0">
                <a:solidFill>
                  <a:schemeClr val="accent6">
                    <a:lumMod val="50000"/>
                  </a:schemeClr>
                </a:solidFill>
              </a:rPr>
              <a:t> </a:t>
            </a:r>
            <a:r>
              <a:rPr lang="vi-VN" sz="2400" dirty="0">
                <a:solidFill>
                  <a:schemeClr val="accent6">
                    <a:lumMod val="50000"/>
                  </a:schemeClr>
                </a:solidFill>
              </a:rPr>
              <a:t>phải </a:t>
            </a:r>
            <a:r>
              <a:rPr lang="vi-VN" sz="2400" dirty="0" smtClean="0">
                <a:solidFill>
                  <a:schemeClr val="accent6">
                    <a:lumMod val="50000"/>
                  </a:schemeClr>
                </a:solidFill>
              </a:rPr>
              <a:t>vào</a:t>
            </a:r>
            <a:r>
              <a:rPr lang="en-US" sz="2400" dirty="0" smtClean="0">
                <a:solidFill>
                  <a:schemeClr val="accent6">
                    <a:lumMod val="50000"/>
                  </a:schemeClr>
                </a:solidFill>
              </a:rPr>
              <a:t> </a:t>
            </a:r>
            <a:r>
              <a:rPr lang="en-US" dirty="0" err="1" smtClean="0">
                <a:solidFill>
                  <a:schemeClr val="accent6">
                    <a:lumMod val="50000"/>
                  </a:schemeClr>
                </a:solidFill>
              </a:rPr>
              <a:t>đường</a:t>
            </a:r>
            <a:r>
              <a:rPr lang="vi-VN" sz="2400" dirty="0" smtClean="0">
                <a:solidFill>
                  <a:schemeClr val="accent6">
                    <a:lumMod val="50000"/>
                  </a:schemeClr>
                </a:solidFill>
              </a:rPr>
              <a:t> </a:t>
            </a:r>
            <a:r>
              <a:rPr lang="vi-VN" sz="2400" dirty="0">
                <a:solidFill>
                  <a:schemeClr val="accent6">
                    <a:lumMod val="50000"/>
                  </a:schemeClr>
                </a:solidFill>
              </a:rPr>
              <a:t>Lê Thánh Tôn</a:t>
            </a:r>
            <a:r>
              <a:rPr lang="vi-VN" sz="2400" dirty="0" smtClean="0">
                <a:solidFill>
                  <a:schemeClr val="accent6">
                    <a:lumMod val="50000"/>
                  </a:schemeClr>
                </a:solidFill>
              </a:rPr>
              <a:t>.</a:t>
            </a:r>
            <a:r>
              <a:rPr lang="vi-VN" sz="2400" dirty="0"/>
              <a:t/>
            </a:r>
            <a:br>
              <a:rPr lang="vi-VN" sz="2400" dirty="0"/>
            </a:br>
            <a:endParaRPr lang="en-US" sz="2400" dirty="0"/>
          </a:p>
        </p:txBody>
      </p:sp>
      <p:pic>
        <p:nvPicPr>
          <p:cNvPr id="4" name="Picture 3">
            <a:extLst>
              <a:ext uri="{FF2B5EF4-FFF2-40B4-BE49-F238E27FC236}">
                <a16:creationId xmlns:a16="http://schemas.microsoft.com/office/drawing/2014/main" id="{CEF3B347-4106-AC46-8F04-6DBE9C958E2D}"/>
              </a:ext>
            </a:extLst>
          </p:cNvPr>
          <p:cNvPicPr>
            <a:picLocks noChangeAspect="1"/>
          </p:cNvPicPr>
          <p:nvPr/>
        </p:nvPicPr>
        <p:blipFill>
          <a:blip r:embed="rId4"/>
          <a:stretch>
            <a:fillRect/>
          </a:stretch>
        </p:blipFill>
        <p:spPr>
          <a:xfrm>
            <a:off x="5771213" y="707718"/>
            <a:ext cx="5711253" cy="5393280"/>
          </a:xfrm>
          <a:prstGeom prst="rect">
            <a:avLst/>
          </a:prstGeom>
        </p:spPr>
      </p:pic>
      <p:sp>
        <p:nvSpPr>
          <p:cNvPr id="5" name="Rectangle 4">
            <a:extLst>
              <a:ext uri="{FF2B5EF4-FFF2-40B4-BE49-F238E27FC236}">
                <a16:creationId xmlns:a16="http://schemas.microsoft.com/office/drawing/2014/main" id="{004A214D-3257-8846-9C5D-E548C71018A1}"/>
              </a:ext>
            </a:extLst>
          </p:cNvPr>
          <p:cNvSpPr/>
          <p:nvPr/>
        </p:nvSpPr>
        <p:spPr>
          <a:xfrm>
            <a:off x="2069466" y="84919"/>
            <a:ext cx="1699504" cy="622799"/>
          </a:xfrm>
          <a:prstGeom prst="rect">
            <a:avLst/>
          </a:prstGeom>
        </p:spPr>
        <p:txBody>
          <a:bodyPr wrap="none">
            <a:spAutoFit/>
          </a:bodyPr>
          <a:lstStyle/>
          <a:p>
            <a:pPr algn="just">
              <a:lnSpc>
                <a:spcPct val="115000"/>
              </a:lnSpc>
              <a:spcAft>
                <a:spcPts val="800"/>
              </a:spcAft>
            </a:pPr>
            <a:r>
              <a:rPr lang="nl-NL"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 luận</a:t>
            </a:r>
            <a:endParaRPr lang="en-V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23" y="6213803"/>
            <a:ext cx="4461580" cy="289363"/>
          </a:xfrm>
          <a:prstGeom prst="rect">
            <a:avLst/>
          </a:prstGeom>
        </p:spPr>
      </p:pic>
    </p:spTree>
    <p:extLst>
      <p:ext uri="{BB962C8B-B14F-4D97-AF65-F5344CB8AC3E}">
        <p14:creationId xmlns:p14="http://schemas.microsoft.com/office/powerpoint/2010/main" val="294844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92588"/>
            <a:ext cx="11978640" cy="676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930525" y="2397950"/>
            <a:ext cx="68707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dirty="0" err="1">
                <a:solidFill>
                  <a:srgbClr val="C91603"/>
                </a:solidFill>
                <a:latin typeface="Times New Roman" panose="02020603050405020304" pitchFamily="18" charset="0"/>
              </a:rPr>
              <a:t>Cảm</a:t>
            </a:r>
            <a:r>
              <a:rPr lang="en-US" altLang="vi-VN" b="1" dirty="0">
                <a:solidFill>
                  <a:srgbClr val="C91603"/>
                </a:solidFill>
                <a:latin typeface="Times New Roman" panose="02020603050405020304" pitchFamily="18" charset="0"/>
              </a:rPr>
              <a:t> </a:t>
            </a:r>
            <a:r>
              <a:rPr lang="vi-VN" altLang="vi-VN" b="1" dirty="0">
                <a:solidFill>
                  <a:srgbClr val="C91603"/>
                </a:solidFill>
                <a:latin typeface="Times New Roman" panose="02020603050405020304" pitchFamily="18" charset="0"/>
              </a:rPr>
              <a:t>ơ</a:t>
            </a:r>
            <a:r>
              <a:rPr lang="en-US" altLang="vi-VN" b="1" dirty="0">
                <a:solidFill>
                  <a:srgbClr val="C91603"/>
                </a:solidFill>
                <a:latin typeface="Times New Roman" panose="02020603050405020304" pitchFamily="18" charset="0"/>
              </a:rPr>
              <a:t>n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a:t>
            </a:r>
          </a:p>
          <a:p>
            <a:pPr algn="ctr">
              <a:spcBef>
                <a:spcPct val="50000"/>
              </a:spcBef>
              <a:buFontTx/>
              <a:buNone/>
            </a:pPr>
            <a:r>
              <a:rPr lang="en-US" altLang="vi-VN" b="1" dirty="0" err="1">
                <a:solidFill>
                  <a:srgbClr val="C91603"/>
                </a:solidFill>
                <a:latin typeface="Times New Roman" panose="02020603050405020304" pitchFamily="18" charset="0"/>
              </a:rPr>
              <a:t>Chúc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sức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khỏe</a:t>
            </a:r>
            <a:r>
              <a:rPr lang="en-US" altLang="vi-VN" b="1" dirty="0">
                <a:solidFill>
                  <a:srgbClr val="C91603"/>
                </a:solidFill>
                <a:latin typeface="Times New Roman" panose="02020603050405020304" pitchFamily="18" charset="0"/>
              </a:rPr>
              <a:t>! </a:t>
            </a:r>
          </a:p>
          <a:p>
            <a:pPr algn="ctr">
              <a:spcBef>
                <a:spcPct val="50000"/>
              </a:spcBef>
              <a:buFontTx/>
              <a:buNone/>
            </a:pPr>
            <a:endParaRPr lang="en-US" altLang="vi-VN" b="1" dirty="0">
              <a:solidFill>
                <a:srgbClr val="C91603"/>
              </a:solidFill>
              <a:latin typeface="Times New Roman" panose="02020603050405020304" pitchFamily="18" charset="0"/>
            </a:endParaRPr>
          </a:p>
        </p:txBody>
      </p:sp>
    </p:spTree>
    <p:extLst>
      <p:ext uri="{BB962C8B-B14F-4D97-AF65-F5344CB8AC3E}">
        <p14:creationId xmlns:p14="http://schemas.microsoft.com/office/powerpoint/2010/main" val="2748923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ircle(in)">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pic>
        <p:nvPicPr>
          <p:cNvPr id="49" name="Picture 2" descr="C:\Users\Administrator\Desktop\4499633_211107066366_2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21" y="1175443"/>
            <a:ext cx="4205866" cy="408314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rot="20124156">
            <a:off x="986355" y="1745184"/>
            <a:ext cx="1520406" cy="584775"/>
          </a:xfrm>
          <a:prstGeom prst="rect">
            <a:avLst/>
          </a:prstGeom>
          <a:noFill/>
        </p:spPr>
        <p:txBody>
          <a:bodyPr wrap="square" rtlCol="0">
            <a:spAutoFit/>
          </a:bodyPr>
          <a:lstStyle/>
          <a:p>
            <a:pPr algn="l"/>
            <a:r>
              <a:rPr lang="en-US" altLang="zh-CN" sz="3200" spc="-20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rPr>
              <a:t>Nội dung</a:t>
            </a:r>
            <a:endParaRPr lang="zh-CN" altLang="en-US" sz="3200" spc="-200" dirty="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endParaRPr>
          </a:p>
        </p:txBody>
      </p:sp>
      <p:sp>
        <p:nvSpPr>
          <p:cNvPr id="142" name="Freeform 5"/>
          <p:cNvSpPr>
            <a:spLocks/>
          </p:cNvSpPr>
          <p:nvPr/>
        </p:nvSpPr>
        <p:spPr bwMode="auto">
          <a:xfrm>
            <a:off x="3941379" y="1192870"/>
            <a:ext cx="1730619" cy="5620998"/>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zh-CN" altLang="en-US" sz="2400">
              <a:latin typeface="+mj-lt"/>
            </a:endParaRPr>
          </a:p>
        </p:txBody>
      </p:sp>
      <p:grpSp>
        <p:nvGrpSpPr>
          <p:cNvPr id="144" name="组合 143"/>
          <p:cNvGrpSpPr/>
          <p:nvPr/>
        </p:nvGrpSpPr>
        <p:grpSpPr>
          <a:xfrm>
            <a:off x="4400568" y="1308334"/>
            <a:ext cx="751758" cy="729237"/>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48" name="TextBox 147"/>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1</a:t>
              </a:r>
              <a:endParaRPr lang="zh-CN" altLang="en-US" sz="3200" spc="300" dirty="0">
                <a:solidFill>
                  <a:schemeClr val="bg1"/>
                </a:solidFill>
                <a:latin typeface="+mj-lt"/>
                <a:ea typeface="微软雅黑" pitchFamily="34" charset="-122"/>
              </a:endParaRPr>
            </a:p>
          </p:txBody>
        </p:sp>
      </p:grpSp>
      <p:grpSp>
        <p:nvGrpSpPr>
          <p:cNvPr id="150" name="组合 149"/>
          <p:cNvGrpSpPr/>
          <p:nvPr/>
        </p:nvGrpSpPr>
        <p:grpSpPr>
          <a:xfrm>
            <a:off x="5284588" y="3209309"/>
            <a:ext cx="751758" cy="729237"/>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54" name="TextBox 153"/>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2</a:t>
              </a:r>
              <a:endParaRPr lang="zh-CN" altLang="en-US" sz="3200" spc="300" dirty="0">
                <a:solidFill>
                  <a:schemeClr val="bg1"/>
                </a:solidFill>
                <a:latin typeface="+mj-lt"/>
                <a:ea typeface="微软雅黑" pitchFamily="34" charset="-122"/>
              </a:endParaRPr>
            </a:p>
          </p:txBody>
        </p:sp>
      </p:grpSp>
      <p:grpSp>
        <p:nvGrpSpPr>
          <p:cNvPr id="156" name="组合 155"/>
          <p:cNvGrpSpPr/>
          <p:nvPr/>
        </p:nvGrpSpPr>
        <p:grpSpPr>
          <a:xfrm>
            <a:off x="4454333" y="5474903"/>
            <a:ext cx="751758" cy="729237"/>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60" name="TextBox 159"/>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3</a:t>
              </a:r>
              <a:endParaRPr lang="zh-CN" altLang="en-US" sz="3200" spc="300" dirty="0">
                <a:solidFill>
                  <a:schemeClr val="bg1"/>
                </a:solidFill>
                <a:latin typeface="+mj-lt"/>
                <a:ea typeface="微软雅黑" pitchFamily="34" charset="-122"/>
              </a:endParaRPr>
            </a:p>
          </p:txBody>
        </p:sp>
      </p:grpSp>
      <p:sp>
        <p:nvSpPr>
          <p:cNvPr id="37" name="Hình chữ nhật: Góc Tròn 5">
            <a:extLst>
              <a:ext uri="{FF2B5EF4-FFF2-40B4-BE49-F238E27FC236}">
                <a16:creationId xmlns:a16="http://schemas.microsoft.com/office/drawing/2014/main" id="{2EE237BA-1403-48F1-BAAA-1794855A767F}"/>
              </a:ext>
            </a:extLst>
          </p:cNvPr>
          <p:cNvSpPr/>
          <p:nvPr/>
        </p:nvSpPr>
        <p:spPr>
          <a:xfrm>
            <a:off x="6058582" y="3035624"/>
            <a:ext cx="3948913" cy="1448642"/>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Tỉ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lệ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Hình chữ nhật: Góc Tròn 3">
            <a:extLst>
              <a:ext uri="{FF2B5EF4-FFF2-40B4-BE49-F238E27FC236}">
                <a16:creationId xmlns:a16="http://schemas.microsoft.com/office/drawing/2014/main" id="{2378028A-5A09-4963-99CE-0551AB6D484D}"/>
              </a:ext>
            </a:extLst>
          </p:cNvPr>
          <p:cNvSpPr/>
          <p:nvPr/>
        </p:nvSpPr>
        <p:spPr>
          <a:xfrm>
            <a:off x="5843720" y="898499"/>
            <a:ext cx="4633505" cy="1924605"/>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Phương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hướng trên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Hình chữ nhật: Góc Tròn 5">
            <a:extLst>
              <a:ext uri="{FF2B5EF4-FFF2-40B4-BE49-F238E27FC236}">
                <a16:creationId xmlns:a16="http://schemas.microsoft.com/office/drawing/2014/main" id="{2EE237BA-1403-48F1-BAAA-1794855A767F}"/>
              </a:ext>
            </a:extLst>
          </p:cNvPr>
          <p:cNvSpPr/>
          <p:nvPr/>
        </p:nvSpPr>
        <p:spPr>
          <a:xfrm>
            <a:off x="6058582" y="4869803"/>
            <a:ext cx="3948913" cy="1711719"/>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Tìm đường đi trên bản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4A214D-3257-8846-9C5D-E548C71018A1}"/>
              </a:ext>
            </a:extLst>
          </p:cNvPr>
          <p:cNvSpPr/>
          <p:nvPr/>
        </p:nvSpPr>
        <p:spPr>
          <a:xfrm>
            <a:off x="1723926" y="80614"/>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en-VN" sz="4000" dirty="0">
                <a:solidFill>
                  <a:schemeClr val="accent6">
                    <a:lumMod val="50000"/>
                  </a:schemeClr>
                </a:solidFill>
                <a:effectLst/>
              </a:rPr>
              <a:t> </a:t>
            </a:r>
            <a:endParaRPr lang="en-VN" sz="4000" dirty="0">
              <a:solidFill>
                <a:schemeClr val="accent6">
                  <a:lumMod val="50000"/>
                </a:schemeClr>
              </a:solidFill>
            </a:endParaRPr>
          </a:p>
        </p:txBody>
      </p:sp>
    </p:spTree>
    <p:extLst>
      <p:ext uri="{BB962C8B-B14F-4D97-AF65-F5344CB8AC3E}">
        <p14:creationId xmlns:p14="http://schemas.microsoft.com/office/powerpoint/2010/main" val="2453061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44"/>
                                        </p:tgtEl>
                                        <p:attrNameLst>
                                          <p:attrName>style.visibility</p:attrName>
                                        </p:attrNameLst>
                                      </p:cBhvr>
                                      <p:to>
                                        <p:strVal val="visible"/>
                                      </p:to>
                                    </p:set>
                                    <p:anim calcmode="lin" valueType="num">
                                      <p:cBhvr additive="base">
                                        <p:cTn id="21" dur="500" fill="hold"/>
                                        <p:tgtEl>
                                          <p:spTgt spid="144"/>
                                        </p:tgtEl>
                                        <p:attrNameLst>
                                          <p:attrName>ppt_x</p:attrName>
                                        </p:attrNameLst>
                                      </p:cBhvr>
                                      <p:tavLst>
                                        <p:tav tm="0">
                                          <p:val>
                                            <p:strVal val="#ppt_x"/>
                                          </p:val>
                                        </p:tav>
                                        <p:tav tm="100000">
                                          <p:val>
                                            <p:strVal val="#ppt_x"/>
                                          </p:val>
                                        </p:tav>
                                      </p:tavLst>
                                    </p:anim>
                                    <p:anim calcmode="lin" valueType="num">
                                      <p:cBhvr additive="base">
                                        <p:cTn id="22" dur="500" fill="hold"/>
                                        <p:tgtEl>
                                          <p:spTgt spid="144"/>
                                        </p:tgtEl>
                                        <p:attrNameLst>
                                          <p:attrName>ppt_y</p:attrName>
                                        </p:attrNameLst>
                                      </p:cBhvr>
                                      <p:tavLst>
                                        <p:tav tm="0">
                                          <p:val>
                                            <p:strVal val="1+#ppt_h/2"/>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2000"/>
                                        <p:tgtEl>
                                          <p:spTgt spid="38"/>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additive="base">
                                        <p:cTn id="29" dur="500" fill="hold"/>
                                        <p:tgtEl>
                                          <p:spTgt spid="150"/>
                                        </p:tgtEl>
                                        <p:attrNameLst>
                                          <p:attrName>ppt_x</p:attrName>
                                        </p:attrNameLst>
                                      </p:cBhvr>
                                      <p:tavLst>
                                        <p:tav tm="0">
                                          <p:val>
                                            <p:strVal val="#ppt_x"/>
                                          </p:val>
                                        </p:tav>
                                        <p:tav tm="100000">
                                          <p:val>
                                            <p:strVal val="#ppt_x"/>
                                          </p:val>
                                        </p:tav>
                                      </p:tavLst>
                                    </p:anim>
                                    <p:anim calcmode="lin" valueType="num">
                                      <p:cBhvr additive="base">
                                        <p:cTn id="30" dur="500" fill="hold"/>
                                        <p:tgtEl>
                                          <p:spTgt spid="150"/>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style.rotation</p:attrName>
                                        </p:attrNameLst>
                                      </p:cBhvr>
                                      <p:tavLst>
                                        <p:tav tm="0">
                                          <p:val>
                                            <p:fltVal val="90"/>
                                          </p:val>
                                        </p:tav>
                                        <p:tav tm="100000">
                                          <p:val>
                                            <p:fltVal val="0"/>
                                          </p:val>
                                        </p:tav>
                                      </p:tavLst>
                                    </p:anim>
                                    <p:animEffect transition="in" filter="fade">
                                      <p:cBhvr>
                                        <p:cTn id="37" dur="1000"/>
                                        <p:tgtEl>
                                          <p:spTgt spid="37"/>
                                        </p:tgtEl>
                                      </p:cBhvr>
                                    </p:animEffect>
                                  </p:childTnLst>
                                </p:cTn>
                              </p:par>
                            </p:childTnLst>
                          </p:cTn>
                        </p:par>
                        <p:par>
                          <p:cTn id="38" fill="hold">
                            <p:stCondLst>
                              <p:cond delay="5500"/>
                            </p:stCondLst>
                            <p:childTnLst>
                              <p:par>
                                <p:cTn id="39" presetID="21" presetClass="entr" presetSubtype="1" fill="hold" nodeType="after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wheel(1)">
                                      <p:cBhvr>
                                        <p:cTn id="41" dur="2000"/>
                                        <p:tgtEl>
                                          <p:spTgt spid="156"/>
                                        </p:tgtEl>
                                      </p:cBhvr>
                                    </p:animEffect>
                                  </p:childTnLst>
                                </p:cTn>
                              </p:par>
                            </p:childTnLst>
                          </p:cTn>
                        </p:par>
                        <p:par>
                          <p:cTn id="42" fill="hold">
                            <p:stCondLst>
                              <p:cond delay="75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2" grpId="0" animBg="1"/>
      <p:bldP spid="3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591" y="46343"/>
            <a:ext cx="8809795" cy="1935747"/>
          </a:xfrm>
          <a:prstGeom prst="rect">
            <a:avLst/>
          </a:prstGeom>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998" y="220355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76714" y="295761"/>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863" y="295761"/>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30998" y="3494382"/>
            <a:ext cx="11038115" cy="1200329"/>
          </a:xfrm>
          <a:prstGeom prst="rect">
            <a:avLst/>
          </a:prstGeom>
          <a:solidFill>
            <a:schemeClr val="accent6"/>
          </a:solidFill>
        </p:spPr>
        <p:txBody>
          <a:bodyPr wrap="square">
            <a:spAutoFit/>
          </a:bodyPr>
          <a:lstStyle/>
          <a:p>
            <a:r>
              <a:rPr lang="nl-NL" sz="7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Phương hướng trên bản </a:t>
            </a:r>
            <a:r>
              <a:rPr lang="nl-NL" sz="7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endParaRPr lang="en-US" sz="7200" dirty="0">
              <a:solidFill>
                <a:schemeClr val="bg1"/>
              </a:solidFill>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10353652" y="1287569"/>
            <a:ext cx="1607617" cy="1629196"/>
          </a:xfrm>
          <a:prstGeom prst="ellipse">
            <a:avLst/>
          </a:prstGeom>
          <a:solidFill>
            <a:schemeClr val="accent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9Slide03 AmpleSoft Bold" panose="02000000000000000000" pitchFamily="2" charset="0"/>
              </a:rPr>
              <a:t>1</a:t>
            </a:r>
          </a:p>
        </p:txBody>
      </p:sp>
    </p:spTree>
    <p:extLst>
      <p:ext uri="{BB962C8B-B14F-4D97-AF65-F5344CB8AC3E}">
        <p14:creationId xmlns:p14="http://schemas.microsoft.com/office/powerpoint/2010/main" val="302547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 calcmode="lin" valueType="num">
                                      <p:cBhvr>
                                        <p:cTn id="7" dur="3250" fill="hold"/>
                                        <p:tgtEl>
                                          <p:spTgt spid="5"/>
                                        </p:tgtEl>
                                        <p:attrNameLst>
                                          <p:attrName>ppt_w</p:attrName>
                                        </p:attrNameLst>
                                      </p:cBhvr>
                                      <p:tavLst>
                                        <p:tav tm="0">
                                          <p:val>
                                            <p:fltVal val="0"/>
                                          </p:val>
                                        </p:tav>
                                        <p:tav tm="100000">
                                          <p:val>
                                            <p:strVal val="#ppt_w"/>
                                          </p:val>
                                        </p:tav>
                                      </p:tavLst>
                                    </p:anim>
                                    <p:anim calcmode="lin" valueType="num">
                                      <p:cBhvr>
                                        <p:cTn id="8" dur="3250" fill="hold"/>
                                        <p:tgtEl>
                                          <p:spTgt spid="5"/>
                                        </p:tgtEl>
                                        <p:attrNameLst>
                                          <p:attrName>ppt_h</p:attrName>
                                        </p:attrNameLst>
                                      </p:cBhvr>
                                      <p:tavLst>
                                        <p:tav tm="0">
                                          <p:val>
                                            <p:fltVal val="0"/>
                                          </p:val>
                                        </p:tav>
                                        <p:tav tm="100000">
                                          <p:val>
                                            <p:strVal val="#ppt_h"/>
                                          </p:val>
                                        </p:tav>
                                      </p:tavLst>
                                    </p:anim>
                                    <p:animEffect transition="in" filter="fade">
                                      <p:cBhvr>
                                        <p:cTn id="9" dur="3250"/>
                                        <p:tgtEl>
                                          <p:spTgt spid="5"/>
                                        </p:tgtEl>
                                      </p:cBhvr>
                                    </p:animEffect>
                                    <p:anim calcmode="lin" valueType="num">
                                      <p:cBhvr>
                                        <p:cTn id="10" dur="3250" fill="hold"/>
                                        <p:tgtEl>
                                          <p:spTgt spid="5"/>
                                        </p:tgtEl>
                                        <p:attrNameLst>
                                          <p:attrName>ppt_x</p:attrName>
                                        </p:attrNameLst>
                                      </p:cBhvr>
                                      <p:tavLst>
                                        <p:tav tm="0">
                                          <p:val>
                                            <p:fltVal val="0.5"/>
                                          </p:val>
                                        </p:tav>
                                        <p:tav tm="100000">
                                          <p:val>
                                            <p:strVal val="#ppt_x"/>
                                          </p:val>
                                        </p:tav>
                                      </p:tavLst>
                                    </p:anim>
                                    <p:anim calcmode="lin" valueType="num">
                                      <p:cBhvr>
                                        <p:cTn id="11" dur="3250" fill="hold"/>
                                        <p:tgtEl>
                                          <p:spTgt spid="5"/>
                                        </p:tgtEl>
                                        <p:attrNameLst>
                                          <p:attrName>ppt_y</p:attrName>
                                        </p:attrNameLst>
                                      </p:cBhvr>
                                      <p:tavLst>
                                        <p:tav tm="0">
                                          <p:val>
                                            <p:fltVal val="0.5"/>
                                          </p:val>
                                        </p:tav>
                                        <p:tav tm="100000">
                                          <p:val>
                                            <p:strVal val="#ppt_y"/>
                                          </p:val>
                                        </p:tav>
                                      </p:tavLst>
                                    </p:anim>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7" dur="4500" fill="hold"/>
                                        <p:tgtEl>
                                          <p:spTgt spid="16"/>
                                        </p:tgtEl>
                                        <p:attrNameLst>
                                          <p:attrName>ppt_x</p:attrName>
                                          <p:attrName>ppt_y</p:attrName>
                                        </p:attrNameLst>
                                      </p:cBhvr>
                                      <p:rCtr x="53819" y="-39321"/>
                                    </p:animMotion>
                                  </p:childTnLst>
                                </p:cTn>
                              </p:par>
                            </p:childTnLst>
                          </p:cTn>
                        </p:par>
                        <p:par>
                          <p:cTn id="18" fill="hold">
                            <p:stCondLst>
                              <p:cond delay="565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6150"/>
                            </p:stCondLst>
                            <p:childTnLst>
                              <p:par>
                                <p:cTn id="24" presetID="26"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grpSp>
        <p:nvGrpSpPr>
          <p:cNvPr id="4" name="组合 3">
            <a:extLst>
              <a:ext uri="{FF2B5EF4-FFF2-40B4-BE49-F238E27FC236}">
                <a16:creationId xmlns:a16="http://schemas.microsoft.com/office/drawing/2014/main" id="{53CB73C9-907F-430E-BC14-D8307DB43957}"/>
              </a:ext>
            </a:extLst>
          </p:cNvPr>
          <p:cNvGrpSpPr/>
          <p:nvPr/>
        </p:nvGrpSpPr>
        <p:grpSpPr>
          <a:xfrm>
            <a:off x="421564" y="2160824"/>
            <a:ext cx="4689617" cy="822217"/>
            <a:chOff x="891857" y="2206678"/>
            <a:chExt cx="3673972" cy="647220"/>
          </a:xfrm>
        </p:grpSpPr>
        <p:pic>
          <p:nvPicPr>
            <p:cNvPr id="5" name="图片 4">
              <a:extLst>
                <a:ext uri="{FF2B5EF4-FFF2-40B4-BE49-F238E27FC236}">
                  <a16:creationId xmlns:a16="http://schemas.microsoft.com/office/drawing/2014/main" id="{845715D2-1E98-4F83-9247-27B8494B0541}"/>
                </a:ext>
              </a:extLst>
            </p:cNvPr>
            <p:cNvPicPr>
              <a:picLocks noChangeAspect="1"/>
            </p:cNvPicPr>
            <p:nvPr/>
          </p:nvPicPr>
          <p:blipFill>
            <a:blip r:embed="rId3">
              <a:duotone>
                <a:prstClr val="black"/>
                <a:schemeClr val="accent2">
                  <a:tint val="45000"/>
                  <a:satMod val="400000"/>
                </a:schemeClr>
              </a:duotone>
            </a:blip>
            <a:stretch>
              <a:fillRect/>
            </a:stretch>
          </p:blipFill>
          <p:spPr>
            <a:xfrm>
              <a:off x="891857" y="2206678"/>
              <a:ext cx="3155592" cy="647220"/>
            </a:xfrm>
            <a:prstGeom prst="rect">
              <a:avLst/>
            </a:prstGeom>
          </p:spPr>
        </p:pic>
        <p:sp>
          <p:nvSpPr>
            <p:cNvPr id="6" name="文本框 5">
              <a:extLst>
                <a:ext uri="{FF2B5EF4-FFF2-40B4-BE49-F238E27FC236}">
                  <a16:creationId xmlns:a16="http://schemas.microsoft.com/office/drawing/2014/main" id="{4281FA08-DC51-4041-99B1-0767A0573AF9}"/>
                </a:ext>
              </a:extLst>
            </p:cNvPr>
            <p:cNvSpPr txBox="1"/>
            <p:nvPr/>
          </p:nvSpPr>
          <p:spPr>
            <a:xfrm>
              <a:off x="1727379" y="2277967"/>
              <a:ext cx="2838450" cy="400110"/>
            </a:xfrm>
            <a:prstGeom prst="rect">
              <a:avLst/>
            </a:prstGeom>
            <a:noFill/>
          </p:spPr>
          <p:txBody>
            <a:bodyPr wrap="square" rtlCol="0">
              <a:spAutoFit/>
            </a:bodyPr>
            <a:lstStyle/>
            <a:p>
              <a:pPr algn="ctr"/>
              <a:endParaRPr lang="zh-CN" altLang="en-US" sz="2000" b="1" dirty="0">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grpSp>
        <p:nvGrpSpPr>
          <p:cNvPr id="7" name="组合 6">
            <a:extLst>
              <a:ext uri="{FF2B5EF4-FFF2-40B4-BE49-F238E27FC236}">
                <a16:creationId xmlns:a16="http://schemas.microsoft.com/office/drawing/2014/main" id="{28F0C1A8-1546-4D17-AF4B-498BBE5EC242}"/>
              </a:ext>
            </a:extLst>
          </p:cNvPr>
          <p:cNvGrpSpPr/>
          <p:nvPr/>
        </p:nvGrpSpPr>
        <p:grpSpPr>
          <a:xfrm>
            <a:off x="230797" y="4341114"/>
            <a:ext cx="4218700" cy="820918"/>
            <a:chOff x="1568808" y="3248745"/>
            <a:chExt cx="3155592" cy="647220"/>
          </a:xfrm>
        </p:grpSpPr>
        <p:pic>
          <p:nvPicPr>
            <p:cNvPr id="8" name="图片 7">
              <a:extLst>
                <a:ext uri="{FF2B5EF4-FFF2-40B4-BE49-F238E27FC236}">
                  <a16:creationId xmlns:a16="http://schemas.microsoft.com/office/drawing/2014/main" id="{29C56252-4D15-4990-A5ED-148C6A587F0A}"/>
                </a:ext>
              </a:extLst>
            </p:cNvPr>
            <p:cNvPicPr>
              <a:picLocks noChangeAspect="1"/>
            </p:cNvPicPr>
            <p:nvPr/>
          </p:nvPicPr>
          <p:blipFill>
            <a:blip r:embed="rId3">
              <a:duotone>
                <a:prstClr val="black"/>
                <a:schemeClr val="accent2">
                  <a:tint val="45000"/>
                  <a:satMod val="400000"/>
                </a:schemeClr>
              </a:duotone>
            </a:blip>
            <a:stretch>
              <a:fillRect/>
            </a:stretch>
          </p:blipFill>
          <p:spPr>
            <a:xfrm>
              <a:off x="1568808" y="3248745"/>
              <a:ext cx="3155592" cy="647220"/>
            </a:xfrm>
            <a:prstGeom prst="rect">
              <a:avLst/>
            </a:prstGeom>
          </p:spPr>
        </p:pic>
        <p:sp>
          <p:nvSpPr>
            <p:cNvPr id="9" name="文本框 8">
              <a:extLst>
                <a:ext uri="{FF2B5EF4-FFF2-40B4-BE49-F238E27FC236}">
                  <a16:creationId xmlns:a16="http://schemas.microsoft.com/office/drawing/2014/main" id="{54A024C7-6F6D-4180-A5F5-2798BF541512}"/>
                </a:ext>
              </a:extLst>
            </p:cNvPr>
            <p:cNvSpPr txBox="1"/>
            <p:nvPr/>
          </p:nvSpPr>
          <p:spPr>
            <a:xfrm>
              <a:off x="1727379" y="3372300"/>
              <a:ext cx="2838450" cy="412512"/>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trung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000" dirty="0">
                  <a:solidFill>
                    <a:srgbClr val="002060"/>
                  </a:solidFill>
                  <a:latin typeface="Times New Roman" panose="02020603050405020304" pitchFamily="18" charset="0"/>
                  <a:cs typeface="Times New Roman" panose="02020603050405020304" pitchFamily="18" charset="0"/>
                </a:rPr>
                <a:t>:</a:t>
              </a:r>
              <a:endParaRPr lang="zh-CN" altLang="en-US" sz="2000" b="1" dirty="0">
                <a:solidFill>
                  <a:srgbClr val="002060"/>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sp>
        <p:nvSpPr>
          <p:cNvPr id="13" name="矩形 12">
            <a:extLst>
              <a:ext uri="{FF2B5EF4-FFF2-40B4-BE49-F238E27FC236}">
                <a16:creationId xmlns:a16="http://schemas.microsoft.com/office/drawing/2014/main" id="{52C8E5F9-62E4-4769-8F5C-BB475DB1DA32}"/>
              </a:ext>
            </a:extLst>
          </p:cNvPr>
          <p:cNvSpPr/>
          <p:nvPr/>
        </p:nvSpPr>
        <p:spPr>
          <a:xfrm>
            <a:off x="4632164" y="2236461"/>
            <a:ext cx="1545513" cy="1815882"/>
          </a:xfrm>
          <a:prstGeom prst="rect">
            <a:avLst/>
          </a:prstGeom>
        </p:spPr>
        <p:txBody>
          <a:bodyPr wrap="square">
            <a:spAutoFit/>
          </a:bodyPr>
          <a:lstStyle/>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Nam</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Đông </a:t>
            </a:r>
          </a:p>
          <a:p>
            <a:pPr marL="285750" indent="-285750">
              <a:buFontTx/>
              <a:buChar char="-"/>
            </a:pP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Tây</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6C41E5-F9C1-47EC-A159-EE213564D20C}"/>
              </a:ext>
            </a:extLst>
          </p:cNvPr>
          <p:cNvSpPr/>
          <p:nvPr/>
        </p:nvSpPr>
        <p:spPr>
          <a:xfrm>
            <a:off x="4574019" y="4381747"/>
            <a:ext cx="2218341" cy="1815882"/>
          </a:xfrm>
          <a:prstGeom prst="rect">
            <a:avLst/>
          </a:prstGeom>
        </p:spPr>
        <p:txBody>
          <a:bodyPr wrap="square">
            <a:spAutoFit/>
          </a:bodyPr>
          <a:lstStyle/>
          <a:p>
            <a:pPr marL="285750" indent="-285750">
              <a:buFontTx/>
              <a:buChar char="-"/>
            </a:pPr>
            <a:r>
              <a:rPr lang="en-US" sz="2800" dirty="0">
                <a:solidFill>
                  <a:schemeClr val="accent2">
                    <a:lumMod val="75000"/>
                  </a:schemeClr>
                </a:solidFill>
                <a:latin typeface="Times New Roman" panose="02020603050405020304" pitchFamily="18" charset="0"/>
                <a:cs typeface="Times New Roman" panose="02020603050405020304" pitchFamily="18" charset="0"/>
              </a:rPr>
              <a:t>Đông </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Bắc </a:t>
            </a:r>
          </a:p>
          <a:p>
            <a:pPr marL="285750" indent="-285750">
              <a:buFontTx/>
              <a:buChar char="-"/>
            </a:pP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Đông Nam </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chemeClr val="accent2">
                    <a:lumMod val="75000"/>
                  </a:schemeClr>
                </a:solidFill>
                <a:latin typeface="Times New Roman" panose="02020603050405020304" pitchFamily="18" charset="0"/>
                <a:cs typeface="Times New Roman" panose="02020603050405020304" pitchFamily="18" charset="0"/>
              </a:rPr>
              <a:t>Nam.</a:t>
            </a:r>
          </a:p>
        </p:txBody>
      </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512" y="749032"/>
            <a:ext cx="718619" cy="774250"/>
          </a:xfrm>
          <a:prstGeom prst="rect">
            <a:avLst/>
          </a:prstGeom>
        </p:spPr>
      </p:pic>
      <p:sp>
        <p:nvSpPr>
          <p:cNvPr id="17" name="文本框 16"/>
          <p:cNvSpPr txBox="1"/>
          <p:nvPr/>
        </p:nvSpPr>
        <p:spPr>
          <a:xfrm>
            <a:off x="1663934" y="813720"/>
            <a:ext cx="2968229" cy="584775"/>
          </a:xfrm>
          <a:prstGeom prst="rect">
            <a:avLst/>
          </a:prstGeom>
          <a:noFill/>
        </p:spPr>
        <p:txBody>
          <a:bodyPr wrap="square" rtlCol="0">
            <a:spAutoFit/>
          </a:bodyPr>
          <a:lstStyle/>
          <a:p>
            <a:pPr algn="dist"/>
            <a:r>
              <a:rPr lang="en-US" altLang="zh-CN" sz="3200" dirty="0" err="1" smtClean="0">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rPr>
              <a:t>Phươnghướng</a:t>
            </a:r>
            <a:endParaRPr lang="zh-CN" altLang="en-US" sz="3200" dirty="0">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id="{F36E0CB7-D68F-3D48-AD10-A72E104B7E74}"/>
              </a:ext>
            </a:extLst>
          </p:cNvPr>
          <p:cNvSpPr/>
          <p:nvPr/>
        </p:nvSpPr>
        <p:spPr>
          <a:xfrm>
            <a:off x="647737" y="134674"/>
            <a:ext cx="4584033" cy="587853"/>
          </a:xfrm>
          <a:prstGeom prst="rect">
            <a:avLst/>
          </a:prstGeom>
        </p:spPr>
        <p:txBody>
          <a:bodyPr wrap="square">
            <a:spAutoFit/>
          </a:bodyPr>
          <a:lstStyle/>
          <a:p>
            <a:pPr algn="just">
              <a:lnSpc>
                <a:spcPct val="115000"/>
              </a:lnSpc>
              <a:spcAft>
                <a:spcPts val="800"/>
              </a:spcAft>
            </a:pPr>
            <a:r>
              <a:rPr lang="nl-NL"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a:t>
            </a: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hướng trên bản đồ</a:t>
            </a:r>
            <a:endParaRPr lang="en-V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22937" y="2294904"/>
            <a:ext cx="3025187"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endParaRPr>
          </a:p>
        </p:txBody>
      </p:sp>
      <p:grpSp>
        <p:nvGrpSpPr>
          <p:cNvPr id="19" name="Group 18"/>
          <p:cNvGrpSpPr/>
          <p:nvPr/>
        </p:nvGrpSpPr>
        <p:grpSpPr>
          <a:xfrm>
            <a:off x="6792360" y="987261"/>
            <a:ext cx="4817292" cy="3789884"/>
            <a:chOff x="6505854" y="1731703"/>
            <a:chExt cx="6056388" cy="5372571"/>
          </a:xfrm>
        </p:grpSpPr>
        <p:grpSp>
          <p:nvGrpSpPr>
            <p:cNvPr id="20" name="Group 19"/>
            <p:cNvGrpSpPr/>
            <p:nvPr/>
          </p:nvGrpSpPr>
          <p:grpSpPr>
            <a:xfrm>
              <a:off x="6505854" y="1731703"/>
              <a:ext cx="5875746" cy="5372571"/>
              <a:chOff x="255974" y="1442720"/>
              <a:chExt cx="5875746" cy="5372571"/>
            </a:xfrm>
          </p:grpSpPr>
          <p:cxnSp>
            <p:nvCxnSpPr>
              <p:cNvPr id="22" name="Straight Arrow Connector 21">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2A8F56-883E-4131-9C95-241EF90177A3}"/>
                  </a:ext>
                </a:extLst>
              </p:cNvPr>
              <p:cNvSpPr txBox="1"/>
              <p:nvPr/>
            </p:nvSpPr>
            <p:spPr>
              <a:xfrm>
                <a:off x="2600960" y="1442720"/>
                <a:ext cx="9245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Bắc</a:t>
                </a:r>
              </a:p>
            </p:txBody>
          </p:sp>
          <p:cxnSp>
            <p:nvCxnSpPr>
              <p:cNvPr id="26" name="Straight Arrow Connector 25">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897A44-BC85-454A-AD40-9DEC7A004B2C}"/>
                  </a:ext>
                </a:extLst>
              </p:cNvPr>
              <p:cNvSpPr txBox="1"/>
              <p:nvPr/>
            </p:nvSpPr>
            <p:spPr>
              <a:xfrm>
                <a:off x="4242435" y="1964452"/>
                <a:ext cx="1559494"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ĐôngBắc</a:t>
                </a:r>
                <a:endParaRPr 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A6F3C2-808F-4958-AB92-DE2E63664AEC}"/>
                  </a:ext>
                </a:extLst>
              </p:cNvPr>
              <p:cNvSpPr txBox="1"/>
              <p:nvPr/>
            </p:nvSpPr>
            <p:spPr>
              <a:xfrm>
                <a:off x="255974" y="1952975"/>
                <a:ext cx="175888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Bắc</a:t>
                </a:r>
              </a:p>
            </p:txBody>
          </p:sp>
          <p:sp>
            <p:nvSpPr>
              <p:cNvPr id="29" name="TextBox 28">
                <a:extLst>
                  <a:ext uri="{FF2B5EF4-FFF2-40B4-BE49-F238E27FC236}">
                    <a16:creationId xmlns:a16="http://schemas.microsoft.com/office/drawing/2014/main" id="{CEE4EBF6-EFC9-468B-99FB-36D6B9DFF0D9}"/>
                  </a:ext>
                </a:extLst>
              </p:cNvPr>
              <p:cNvSpPr txBox="1"/>
              <p:nvPr/>
            </p:nvSpPr>
            <p:spPr>
              <a:xfrm>
                <a:off x="361431" y="3420543"/>
                <a:ext cx="1458591"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endParaRPr 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DB8512-14E6-4C6B-A52B-79BA56E62E70}"/>
                  </a:ext>
                </a:extLst>
              </p:cNvPr>
              <p:cNvSpPr txBox="1"/>
              <p:nvPr/>
            </p:nvSpPr>
            <p:spPr>
              <a:xfrm>
                <a:off x="488632" y="4686905"/>
                <a:ext cx="175122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Nam</a:t>
                </a:r>
              </a:p>
            </p:txBody>
          </p:sp>
          <p:sp>
            <p:nvSpPr>
              <p:cNvPr id="31" name="TextBox 30">
                <a:extLst>
                  <a:ext uri="{FF2B5EF4-FFF2-40B4-BE49-F238E27FC236}">
                    <a16:creationId xmlns:a16="http://schemas.microsoft.com/office/drawing/2014/main" id="{96D4F736-106C-406E-BA84-6A8F4B086E49}"/>
                  </a:ext>
                </a:extLst>
              </p:cNvPr>
              <p:cNvSpPr txBox="1"/>
              <p:nvPr/>
            </p:nvSpPr>
            <p:spPr>
              <a:xfrm>
                <a:off x="2333944" y="528828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32" name="TextBox 31">
                <a:extLst>
                  <a:ext uri="{FF2B5EF4-FFF2-40B4-BE49-F238E27FC236}">
                    <a16:creationId xmlns:a16="http://schemas.microsoft.com/office/drawing/2014/main" id="{0D37C6A8-A693-443E-B15A-519FA965D672}"/>
                  </a:ext>
                </a:extLst>
              </p:cNvPr>
              <p:cNvSpPr txBox="1"/>
              <p:nvPr/>
            </p:nvSpPr>
            <p:spPr>
              <a:xfrm>
                <a:off x="4184978" y="4749801"/>
                <a:ext cx="1946742"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 Nam</a:t>
                </a:r>
              </a:p>
            </p:txBody>
          </p:sp>
          <p:sp>
            <p:nvSpPr>
              <p:cNvPr id="33" name="TextBox 32">
                <a:extLst>
                  <a:ext uri="{FF2B5EF4-FFF2-40B4-BE49-F238E27FC236}">
                    <a16:creationId xmlns:a16="http://schemas.microsoft.com/office/drawing/2014/main" id="{6F43FB58-BB51-4B5C-AAB0-BA164001B8FB}"/>
                  </a:ext>
                </a:extLst>
              </p:cNvPr>
              <p:cNvSpPr txBox="1"/>
              <p:nvPr/>
            </p:nvSpPr>
            <p:spPr>
              <a:xfrm>
                <a:off x="412525" y="6160831"/>
                <a:ext cx="5173185" cy="654460"/>
              </a:xfrm>
              <a:prstGeom prst="rect">
                <a:avLst/>
              </a:prstGeom>
              <a:noFill/>
            </p:spPr>
            <p:txBody>
              <a:bodyPr wrap="square" rtlCol="0">
                <a:spAutoFit/>
              </a:bodyPr>
              <a:lstStyle/>
              <a:p>
                <a:r>
                  <a:rPr lang="en-US" sz="2000" i="1" dirty="0">
                    <a:solidFill>
                      <a:srgbClr val="0070C0"/>
                    </a:solidFill>
                    <a:latin typeface="Arial" panose="020B0604020202020204" pitchFamily="34" charset="0"/>
                    <a:cs typeface="Arial" panose="020B0604020202020204" pitchFamily="34" charset="0"/>
                  </a:rPr>
                  <a:t> </a:t>
                </a:r>
                <a:r>
                  <a:rPr lang="en-US" sz="2400" i="1" dirty="0">
                    <a:solidFill>
                      <a:srgbClr val="0070C0"/>
                    </a:solidFill>
                    <a:latin typeface="Arial" panose="020B0604020202020204" pitchFamily="34" charset="0"/>
                    <a:cs typeface="Arial" panose="020B0604020202020204" pitchFamily="34" charset="0"/>
                  </a:rPr>
                  <a:t>Hình 3.1. Các hướng </a:t>
                </a:r>
                <a:r>
                  <a:rPr lang="en-US" sz="2400" i="1" dirty="0" err="1">
                    <a:solidFill>
                      <a:srgbClr val="0070C0"/>
                    </a:solidFill>
                    <a:latin typeface="Arial" panose="020B0604020202020204" pitchFamily="34" charset="0"/>
                    <a:cs typeface="Arial" panose="020B0604020202020204" pitchFamily="34" charset="0"/>
                  </a:rPr>
                  <a:t>chính</a:t>
                </a:r>
                <a:endParaRPr lang="en-US" sz="2400" i="1" dirty="0">
                  <a:solidFill>
                    <a:srgbClr val="0070C0"/>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20B4B09D-7F25-4C8E-97E0-585BA39F455B}"/>
                </a:ext>
              </a:extLst>
            </p:cNvPr>
            <p:cNvSpPr txBox="1"/>
            <p:nvPr/>
          </p:nvSpPr>
          <p:spPr>
            <a:xfrm>
              <a:off x="11103651" y="3624607"/>
              <a:ext cx="145859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a:t>
              </a:r>
            </a:p>
          </p:txBody>
        </p:sp>
      </p:grpSp>
    </p:spTree>
    <p:extLst>
      <p:ext uri="{BB962C8B-B14F-4D97-AF65-F5344CB8AC3E}">
        <p14:creationId xmlns:p14="http://schemas.microsoft.com/office/powerpoint/2010/main" val="154141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iterate type="lt">
                                    <p:tmPct val="5333"/>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iterate type="lt">
                                    <p:tmPct val="5333"/>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16" name="Hộp Văn bản 1">
            <a:extLst>
              <a:ext uri="{FF2B5EF4-FFF2-40B4-BE49-F238E27FC236}">
                <a16:creationId xmlns:a16="http://schemas.microsoft.com/office/drawing/2014/main" id="{F52D1E3E-B413-4910-833D-6D371E555862}"/>
              </a:ext>
            </a:extLst>
          </p:cNvPr>
          <p:cNvSpPr txBox="1"/>
          <p:nvPr/>
        </p:nvSpPr>
        <p:spPr>
          <a:xfrm>
            <a:off x="874536" y="197095"/>
            <a:ext cx="5168403" cy="523220"/>
          </a:xfrm>
          <a:prstGeom prst="rect">
            <a:avLst/>
          </a:prstGeom>
          <a:noFill/>
        </p:spPr>
        <p:txBody>
          <a:bodyPr wrap="none" rtlCol="0">
            <a:spAutoFit/>
          </a:bodyPr>
          <a:lstStyle/>
          <a:p>
            <a:r>
              <a:rPr lang="en-US" sz="2800" dirty="0" err="1" smtClean="0">
                <a:solidFill>
                  <a:srgbClr val="7030A0"/>
                </a:solidFill>
                <a:latin typeface="Times New Roman" panose="02020603050405020304" pitchFamily="18" charset="0"/>
                <a:cs typeface="Times New Roman" panose="02020603050405020304" pitchFamily="18" charset="0"/>
              </a:rPr>
              <a:t>Hoàn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bài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tập</a:t>
            </a:r>
            <a:r>
              <a:rPr lang="en-US" sz="2800" dirty="0" smtClean="0">
                <a:solidFill>
                  <a:srgbClr val="7030A0"/>
                </a:solidFill>
                <a:latin typeface="Times New Roman" panose="02020603050405020304" pitchFamily="18" charset="0"/>
                <a:cs typeface="Times New Roman" panose="02020603050405020304" pitchFamily="18" charset="0"/>
              </a:rPr>
              <a:t> SGK </a:t>
            </a:r>
            <a:r>
              <a:rPr lang="en-US" sz="2800" dirty="0" err="1" smtClean="0">
                <a:solidFill>
                  <a:srgbClr val="7030A0"/>
                </a:solidFill>
                <a:latin typeface="Times New Roman" panose="02020603050405020304" pitchFamily="18" charset="0"/>
                <a:cs typeface="Times New Roman" panose="02020603050405020304" pitchFamily="18" charset="0"/>
              </a:rPr>
              <a:t>trang</a:t>
            </a:r>
            <a:r>
              <a:rPr lang="en-US" sz="2800" dirty="0" smtClean="0">
                <a:solidFill>
                  <a:srgbClr val="7030A0"/>
                </a:solidFill>
                <a:latin typeface="Times New Roman" panose="02020603050405020304" pitchFamily="18" charset="0"/>
                <a:cs typeface="Times New Roman" panose="02020603050405020304" pitchFamily="18" charset="0"/>
              </a:rPr>
              <a:t> 120</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475" y="720315"/>
            <a:ext cx="5104636" cy="5120392"/>
          </a:xfrm>
          <a:prstGeom prst="rect">
            <a:avLst/>
          </a:prstGeom>
        </p:spPr>
      </p:pic>
      <p:grpSp>
        <p:nvGrpSpPr>
          <p:cNvPr id="8" name="组合 7"/>
          <p:cNvGrpSpPr/>
          <p:nvPr/>
        </p:nvGrpSpPr>
        <p:grpSpPr>
          <a:xfrm>
            <a:off x="1009967" y="2307393"/>
            <a:ext cx="337572" cy="3886200"/>
            <a:chOff x="4557159" y="1721224"/>
            <a:chExt cx="337572" cy="3886200"/>
          </a:xfrm>
        </p:grpSpPr>
        <p:cxnSp>
          <p:nvCxnSpPr>
            <p:cNvPr id="9"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10"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5"/>
            <p:cNvSpPr/>
            <p:nvPr/>
          </p:nvSpPr>
          <p:spPr>
            <a:xfrm>
              <a:off x="4557159" y="3984458"/>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8"/>
          <p:cNvSpPr txBox="1"/>
          <p:nvPr/>
        </p:nvSpPr>
        <p:spPr>
          <a:xfrm>
            <a:off x="1416085" y="2400247"/>
            <a:ext cx="4942452" cy="1938992"/>
          </a:xfrm>
          <a:prstGeom prst="rect">
            <a:avLst/>
          </a:prstGeom>
          <a:noFill/>
        </p:spPr>
        <p:txBody>
          <a:bodyPr wrap="square" rtlCol="0">
            <a:spAutoFit/>
          </a:bodyPr>
          <a:lstStyle/>
          <a:p>
            <a:r>
              <a:rPr lang="en-US" sz="2400" dirty="0" smtClean="0">
                <a:solidFill>
                  <a:schemeClr val="tx1">
                    <a:lumMod val="95000"/>
                    <a:lumOff val="5000"/>
                  </a:schemeClr>
                </a:solidFill>
                <a:latin typeface="OpenSans"/>
              </a:rPr>
              <a:t>- </a:t>
            </a:r>
            <a:r>
              <a:rPr lang="vi-VN" sz="2400" dirty="0" smtClean="0">
                <a:solidFill>
                  <a:schemeClr val="tx1">
                    <a:lumMod val="95000"/>
                    <a:lumOff val="5000"/>
                  </a:schemeClr>
                </a:solidFill>
                <a:latin typeface="OpenSans"/>
              </a:rPr>
              <a:t>Xác </a:t>
            </a:r>
            <a:r>
              <a:rPr lang="vi-VN" sz="2400" dirty="0">
                <a:solidFill>
                  <a:schemeClr val="tx1">
                    <a:lumMod val="95000"/>
                    <a:lumOff val="5000"/>
                  </a:schemeClr>
                </a:solidFill>
                <a:latin typeface="OpenSans"/>
              </a:rPr>
              <a:t>định vị trí của Hội trường Thống Nhất (Dinh Độc Lập</a:t>
            </a:r>
            <a:r>
              <a:rPr lang="vi-VN" sz="2400" dirty="0" smtClean="0">
                <a:solidFill>
                  <a:schemeClr val="tx1">
                    <a:lumMod val="95000"/>
                    <a:lumOff val="5000"/>
                  </a:schemeClr>
                </a:solidFill>
                <a:latin typeface="OpenSans"/>
              </a:rPr>
              <a:t>),</a:t>
            </a:r>
            <a:r>
              <a:rPr lang="en-US" sz="2400" dirty="0" smtClean="0">
                <a:solidFill>
                  <a:schemeClr val="tx1">
                    <a:lumMod val="95000"/>
                    <a:lumOff val="5000"/>
                  </a:schemeClr>
                </a:solidFill>
                <a:latin typeface="OpenSans"/>
              </a:rPr>
              <a:t> </a:t>
            </a:r>
            <a:r>
              <a:rPr lang="vi-VN" sz="2400" dirty="0">
                <a:solidFill>
                  <a:schemeClr val="tx1">
                    <a:lumMod val="95000"/>
                    <a:lumOff val="5000"/>
                  </a:schemeClr>
                </a:solidFill>
                <a:latin typeface="OpenSans"/>
              </a:rPr>
              <a:t>chợ Bến Thành, Nhà hát Thành phố và Nhà thờ Đức Bà.</a:t>
            </a:r>
            <a:endParaRPr lang="en-VN"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zh-CN" altLang="en-US" sz="24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7" name="文本框 11"/>
          <p:cNvSpPr txBox="1"/>
          <p:nvPr/>
        </p:nvSpPr>
        <p:spPr>
          <a:xfrm>
            <a:off x="1361081" y="4462803"/>
            <a:ext cx="5556394" cy="1569660"/>
          </a:xfrm>
          <a:prstGeom prst="rect">
            <a:avLst/>
          </a:prstGeom>
          <a:noFill/>
        </p:spPr>
        <p:txBody>
          <a:bodyPr wrap="square" rtlCol="0">
            <a:spAutoFit/>
          </a:bodyPr>
          <a:lstStyle/>
          <a:p>
            <a:r>
              <a:rPr lang="vi-VN" sz="2400" dirty="0">
                <a:solidFill>
                  <a:schemeClr val="tx1">
                    <a:lumMod val="95000"/>
                    <a:lumOff val="5000"/>
                  </a:schemeClr>
                </a:solidFill>
                <a:latin typeface="OpenSans"/>
              </a:rPr>
              <a:t>- Cho biết Bảo tàng Thành phố Hồ Chí Minh ở phía nào của Hội trường Thống Nhất? Bảo tàng Thành phố Hồ Chí Minh ở phía nào của chợ Bến Thành?</a:t>
            </a:r>
            <a:endParaRPr lang="en-US" sz="2400" dirty="0">
              <a:solidFill>
                <a:schemeClr val="tx1">
                  <a:lumMod val="95000"/>
                  <a:lumOff val="5000"/>
                </a:schemeClr>
              </a:solidFill>
            </a:endParaRPr>
          </a:p>
        </p:txBody>
      </p:sp>
      <p:sp>
        <p:nvSpPr>
          <p:cNvPr id="2" name="Rectangle 1"/>
          <p:cNvSpPr/>
          <p:nvPr/>
        </p:nvSpPr>
        <p:spPr>
          <a:xfrm>
            <a:off x="1009967" y="1033853"/>
            <a:ext cx="4386492" cy="830997"/>
          </a:xfrm>
          <a:prstGeom prst="rect">
            <a:avLst/>
          </a:prstGeom>
        </p:spPr>
        <p:txBody>
          <a:bodyPr wrap="square">
            <a:spAutoFit/>
          </a:bodyPr>
          <a:lstStyle/>
          <a:p>
            <a:r>
              <a:rPr lang="vi-VN" sz="2400" dirty="0">
                <a:solidFill>
                  <a:srgbClr val="0070C0"/>
                </a:solidFill>
                <a:latin typeface="OpenSans"/>
              </a:rPr>
              <a:t>Dựa vào thông tin trong bài và quan sát hình 3.4, em hãy:</a:t>
            </a:r>
            <a:endParaRPr lang="en-US" sz="2400" dirty="0">
              <a:solidFill>
                <a:srgbClr val="0070C0"/>
              </a:solidFill>
            </a:endParaRPr>
          </a:p>
        </p:txBody>
      </p:sp>
      <p:pic>
        <p:nvPicPr>
          <p:cNvPr id="23" name="Picture 20" descr="Hình ảnh Hai Sinh Viên Học Cùng Nhau, đọc Hiểu, Học Tập, Vui Mừng miễn phí  tải tập tin PNG PSDComment và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536" y="777044"/>
            <a:ext cx="131286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953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par>
                          <p:cTn id="15" fill="hold">
                            <p:stCondLst>
                              <p:cond delay="20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3" name="Rectangle 1"/>
          <p:cNvSpPr>
            <a:spLocks noChangeArrowheads="1"/>
          </p:cNvSpPr>
          <p:nvPr/>
        </p:nvSpPr>
        <p:spPr bwMode="auto">
          <a:xfrm>
            <a:off x="1034322" y="1756936"/>
            <a:ext cx="103582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a:t>
            </a:r>
            <a:r>
              <a:rPr lang="en-US" altLang="en-US" sz="2400" dirty="0">
                <a:solidFill>
                  <a:srgbClr val="002060"/>
                </a:solidFill>
                <a:latin typeface="Verdana" panose="020B0604030504040204" pitchFamily="34" charset="0"/>
              </a:rPr>
              <a:t>V</a:t>
            </a:r>
            <a:r>
              <a:rPr kumimoji="0" lang="en-US" altLang="en-US" sz="2400" b="0" i="0" u="none" strike="noStrike" cap="none" normalizeH="0" baseline="0" dirty="0" smtClean="0">
                <a:ln>
                  <a:noFill/>
                </a:ln>
                <a:solidFill>
                  <a:srgbClr val="002060"/>
                </a:solidFill>
                <a:effectLst/>
                <a:latin typeface="Verdana" panose="020B0604030504040204" pitchFamily="34" charset="0"/>
              </a:rPr>
              <a:t>ị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trí</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của</a:t>
            </a:r>
            <a:r>
              <a:rPr kumimoji="0" lang="en-US" altLang="en-US" sz="2400" b="0" i="0" u="none" strike="noStrike" cap="none" normalizeH="0" baseline="0" dirty="0" smtClean="0">
                <a:ln>
                  <a:noFill/>
                </a:ln>
                <a:solidFill>
                  <a:srgbClr val="002060"/>
                </a:solidFill>
                <a:effectLst/>
                <a:latin typeface="Verdana" panose="020B0604030504040204" pitchFamily="34" charset="0"/>
              </a:rPr>
              <a:t> Hội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trường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Thống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Nhất</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Dinh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Độc</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Lập</a:t>
            </a:r>
            <a:r>
              <a:rPr kumimoji="0" lang="en-US" altLang="en-US" sz="2400" b="0" i="0" u="none" strike="noStrike" cap="none" normalizeH="0" baseline="0" dirty="0" smtClean="0">
                <a:ln>
                  <a:noFill/>
                </a:ln>
                <a:solidFill>
                  <a:srgbClr val="002060"/>
                </a:solidFill>
                <a:effectLst/>
                <a:latin typeface="Verdana" panose="020B0604030504040204" pitchFamily="34" charset="0"/>
              </a:rPr>
              <a:t>) nằm</a:t>
            </a:r>
            <a:r>
              <a:rPr kumimoji="0" lang="en-US" altLang="en-US" sz="2400" b="0" i="0" u="none" strike="noStrike" cap="none" normalizeH="0" dirty="0" smtClean="0">
                <a:ln>
                  <a:noFill/>
                </a:ln>
                <a:solidFill>
                  <a:srgbClr val="002060"/>
                </a:solidFill>
                <a:effectLst/>
                <a:latin typeface="Verdana" panose="020B0604030504040204" pitchFamily="34" charset="0"/>
              </a:rPr>
              <a:t> ở </a:t>
            </a:r>
            <a:r>
              <a:rPr kumimoji="0" lang="en-US" altLang="en-US" sz="2400" b="0" i="0" u="none" strike="noStrike" cap="none" normalizeH="0" dirty="0" err="1" smtClean="0">
                <a:ln>
                  <a:noFill/>
                </a:ln>
                <a:solidFill>
                  <a:srgbClr val="002060"/>
                </a:solidFill>
                <a:effectLst/>
                <a:latin typeface="Verdana" panose="020B0604030504040204" pitchFamily="34" charset="0"/>
              </a:rPr>
              <a:t>giữa</a:t>
            </a:r>
            <a:r>
              <a:rPr lang="en-US" altLang="en-US" sz="2400" dirty="0">
                <a:solidFill>
                  <a:srgbClr val="002060"/>
                </a:solidFill>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Chợ</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Bến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lang="en-US" altLang="en-US" sz="2400" dirty="0">
                <a:solidFill>
                  <a:srgbClr val="002060"/>
                </a:solidFill>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Nam </a:t>
            </a:r>
            <a:r>
              <a:rPr kumimoji="0" lang="en-US" altLang="en-US" sz="2400" b="0" i="0" u="none" strike="noStrike" cap="none" normalizeH="0" dirty="0" err="1" smtClean="0">
                <a:ln>
                  <a:noFill/>
                </a:ln>
                <a:solidFill>
                  <a:srgbClr val="002060"/>
                </a:solidFill>
                <a:effectLst/>
                <a:latin typeface="Verdana" panose="020B0604030504040204" pitchFamily="34" charset="0"/>
              </a:rPr>
              <a:t>của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rgbClr val="002060"/>
                </a:solidFill>
                <a:effectLst/>
                <a:latin typeface="Verdana" panose="020B0604030504040204" pitchFamily="34" charset="0"/>
              </a:rPr>
              <a:t>Nhà</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hát</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của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400" dirty="0" smtClean="0">
                <a:solidFill>
                  <a:srgbClr val="002060"/>
                </a:solidFill>
                <a:latin typeface="Verdana" panose="020B0604030504040204" pitchFamily="34" charset="0"/>
              </a:rPr>
              <a:t>- </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Nhà</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thờ</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Đứa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Bà</a:t>
            </a:r>
            <a:r>
              <a:rPr lang="en-US" altLang="en-US" sz="2400" dirty="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nằm</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phía</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Đông</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Bắc</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của</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bản</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đồ</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Bảo</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tàng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Hồ</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Chí</a:t>
            </a:r>
            <a:r>
              <a:rPr kumimoji="0" lang="en-US" altLang="en-US" sz="2400" b="0" i="0" u="none" strike="noStrike" cap="none" normalizeH="0" baseline="0" dirty="0" smtClean="0">
                <a:ln>
                  <a:noFill/>
                </a:ln>
                <a:solidFill>
                  <a:srgbClr val="002060"/>
                </a:solidFill>
                <a:effectLst/>
                <a:latin typeface="Verdana" panose="020B0604030504040204" pitchFamily="34" charset="0"/>
              </a:rPr>
              <a:t> Minh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bên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phải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a:t>
            </a:r>
            <a:r>
              <a:rPr kumimoji="0" lang="en-US" altLang="en-US" sz="2400" b="0" i="0" u="none" strike="noStrike" cap="none" normalizeH="0" baseline="0" dirty="0" smtClean="0">
                <a:ln>
                  <a:noFill/>
                </a:ln>
                <a:solidFill>
                  <a:srgbClr val="002060"/>
                </a:solidFill>
                <a:effectLst/>
                <a:latin typeface="Verdana" panose="020B0604030504040204" pitchFamily="34" charset="0"/>
              </a:rPr>
              <a:t> so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với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Hội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trường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Thống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Nhất</a:t>
            </a:r>
            <a:r>
              <a:rPr kumimoji="0" lang="en-US" altLang="en-US" sz="2400" b="0" i="0" u="none" strike="noStrike" cap="none" normalizeH="0" baseline="0" dirty="0" smtClean="0">
                <a:ln>
                  <a:noFill/>
                </a:ln>
                <a:solidFill>
                  <a:srgbClr val="002060"/>
                </a:solidFill>
                <a:effectLst/>
                <a:latin typeface="Verdana" panose="020B0604030504040204" pitchFamily="34" charset="0"/>
              </a:rPr>
              <a:t>.</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Bảo</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tàng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Hồ</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Chí</a:t>
            </a:r>
            <a:r>
              <a:rPr kumimoji="0" lang="en-US" altLang="en-US" sz="2400" b="0" i="0" u="none" strike="noStrike" cap="none" normalizeH="0" baseline="0" dirty="0" smtClean="0">
                <a:ln>
                  <a:noFill/>
                </a:ln>
                <a:solidFill>
                  <a:srgbClr val="002060"/>
                </a:solidFill>
                <a:effectLst/>
                <a:latin typeface="Verdana" panose="020B0604030504040204" pitchFamily="34" charset="0"/>
              </a:rPr>
              <a:t> Minh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trước</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bên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phải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phiá</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Bắc</a:t>
            </a:r>
            <a:r>
              <a:rPr kumimoji="0" lang="en-US" altLang="en-US" sz="2400" b="0" i="0" u="none" strike="noStrike" cap="none" normalizeH="0" dirty="0" smtClean="0">
                <a:ln>
                  <a:noFill/>
                </a:ln>
                <a:solidFill>
                  <a:srgbClr val="002060"/>
                </a:solidFill>
                <a:effectLst/>
                <a:latin typeface="Verdana" panose="020B0604030504040204" pitchFamily="34" charset="0"/>
              </a:rPr>
              <a:t>)</a:t>
            </a:r>
            <a:r>
              <a:rPr kumimoji="0" lang="en-US" altLang="en-US" sz="2400" b="0" i="0" u="none" strike="noStrike" cap="none" normalizeH="0" baseline="0" dirty="0" smtClean="0">
                <a:ln>
                  <a:noFill/>
                </a:ln>
                <a:solidFill>
                  <a:srgbClr val="002060"/>
                </a:solidFill>
                <a:effectLst/>
                <a:latin typeface="Verdana" panose="020B0604030504040204" pitchFamily="34" charset="0"/>
              </a:rPr>
              <a:t> so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với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chợ</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Bến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a:t>
            </a:r>
          </a:p>
        </p:txBody>
      </p:sp>
      <p:pic>
        <p:nvPicPr>
          <p:cNvPr id="1026" name="Picture 2" descr="https://dethikiemtra.com/img/baigi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33" y="866488"/>
            <a:ext cx="1884451" cy="882953"/>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1">
            <a:extLst>
              <a:ext uri="{FF2B5EF4-FFF2-40B4-BE49-F238E27FC236}">
                <a16:creationId xmlns:a16="http://schemas.microsoft.com/office/drawing/2014/main" id="{F52D1E3E-B413-4910-833D-6D371E555862}"/>
              </a:ext>
            </a:extLst>
          </p:cNvPr>
          <p:cNvSpPr txBox="1"/>
          <p:nvPr/>
        </p:nvSpPr>
        <p:spPr>
          <a:xfrm>
            <a:off x="1621502" y="212872"/>
            <a:ext cx="5168403" cy="523220"/>
          </a:xfrm>
          <a:prstGeom prst="rect">
            <a:avLst/>
          </a:prstGeom>
          <a:noFill/>
        </p:spPr>
        <p:txBody>
          <a:bodyPr wrap="none" rtlCol="0">
            <a:spAutoFit/>
          </a:bodyPr>
          <a:lstStyle/>
          <a:p>
            <a:r>
              <a:rPr lang="en-US" sz="2800" dirty="0" err="1" smtClean="0">
                <a:solidFill>
                  <a:srgbClr val="7030A0"/>
                </a:solidFill>
                <a:latin typeface="Times New Roman" panose="02020603050405020304" pitchFamily="18" charset="0"/>
                <a:cs typeface="Times New Roman" panose="02020603050405020304" pitchFamily="18" charset="0"/>
              </a:rPr>
              <a:t>Hoàn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bài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tập</a:t>
            </a:r>
            <a:r>
              <a:rPr lang="en-US" sz="2800" dirty="0" smtClean="0">
                <a:solidFill>
                  <a:srgbClr val="7030A0"/>
                </a:solidFill>
                <a:latin typeface="Times New Roman" panose="02020603050405020304" pitchFamily="18" charset="0"/>
                <a:cs typeface="Times New Roman" panose="02020603050405020304" pitchFamily="18" charset="0"/>
              </a:rPr>
              <a:t> SGK </a:t>
            </a:r>
            <a:r>
              <a:rPr lang="en-US" sz="2800" dirty="0" err="1" smtClean="0">
                <a:solidFill>
                  <a:srgbClr val="7030A0"/>
                </a:solidFill>
                <a:latin typeface="Times New Roman" panose="02020603050405020304" pitchFamily="18" charset="0"/>
                <a:cs typeface="Times New Roman" panose="02020603050405020304" pitchFamily="18" charset="0"/>
              </a:rPr>
              <a:t>trang</a:t>
            </a:r>
            <a:r>
              <a:rPr lang="en-US" sz="2800" dirty="0" smtClean="0">
                <a:solidFill>
                  <a:srgbClr val="7030A0"/>
                </a:solidFill>
                <a:latin typeface="Times New Roman" panose="02020603050405020304" pitchFamily="18" charset="0"/>
                <a:cs typeface="Times New Roman" panose="02020603050405020304" pitchFamily="18" charset="0"/>
              </a:rPr>
              <a:t> 120</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00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106386" y="1747157"/>
            <a:ext cx="8703127" cy="26125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3" y="1"/>
            <a:ext cx="12192000" cy="6858000"/>
          </a:xfrm>
          <a:prstGeom prst="rect">
            <a:avLst/>
          </a:prstGeom>
          <a:noFill/>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367" y="4027008"/>
            <a:ext cx="5948773" cy="385817"/>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 </a:t>
            </a:r>
            <a:endParaRPr lang="zh-CN" altLang="en-US" sz="2400" dirty="0">
              <a:latin typeface="+mj-lt"/>
            </a:endParaRPr>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30" y="260648"/>
            <a:ext cx="7205487" cy="1207011"/>
          </a:xfrm>
          <a:prstGeom prst="rect">
            <a:avLst/>
          </a:prstGeom>
        </p:spPr>
      </p:pic>
      <p:sp>
        <p:nvSpPr>
          <p:cNvPr id="2" name="Rectangle 1"/>
          <p:cNvSpPr/>
          <p:nvPr/>
        </p:nvSpPr>
        <p:spPr>
          <a:xfrm>
            <a:off x="5040881" y="2666084"/>
            <a:ext cx="4098814" cy="1069075"/>
          </a:xfrm>
          <a:prstGeom prst="rect">
            <a:avLst/>
          </a:prstGeom>
        </p:spPr>
        <p:txBody>
          <a:bodyPr wrap="square">
            <a:spAutoFit/>
          </a:bodyPr>
          <a:lstStyle/>
          <a:p>
            <a:pPr algn="just">
              <a:lnSpc>
                <a:spcPct val="115000"/>
              </a:lnSpc>
              <a:spcAft>
                <a:spcPts val="800"/>
              </a:spcAft>
            </a:pPr>
            <a:r>
              <a:rPr lang="nl-NL" sz="6000" b="1" dirty="0">
                <a:solidFill>
                  <a:schemeClr val="accent6">
                    <a:lumMod val="75000"/>
                  </a:schemeClr>
                </a:solidFill>
                <a:latin typeface="Times New Roman" panose="02020603050405020304" pitchFamily="18" charset="0"/>
                <a:cs typeface="Times New Roman" panose="02020603050405020304" pitchFamily="18" charset="0"/>
              </a:rPr>
              <a:t>Tỉ lệ bản đồ</a:t>
            </a:r>
            <a:endParaRPr lang="en-VN" sz="6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3383367" y="926276"/>
            <a:ext cx="2097664" cy="191113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2</a:t>
            </a:r>
          </a:p>
        </p:txBody>
      </p:sp>
    </p:spTree>
    <p:extLst>
      <p:ext uri="{BB962C8B-B14F-4D97-AF65-F5344CB8AC3E}">
        <p14:creationId xmlns:p14="http://schemas.microsoft.com/office/powerpoint/2010/main" val="286302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0000">
                                          <p:cBhvr additive="base">
                                            <p:cTn id="11"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0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50000">
                                          <p:cBhvr additive="base">
                                            <p:cTn id="2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6" y="0"/>
            <a:ext cx="12192000" cy="6858000"/>
          </a:xfrm>
          <a:prstGeom prst="rect">
            <a:avLst/>
          </a:prstGeom>
        </p:spPr>
      </p:pic>
      <p:grpSp>
        <p:nvGrpSpPr>
          <p:cNvPr id="4" name="Group 3"/>
          <p:cNvGrpSpPr>
            <a:grpSpLocks/>
          </p:cNvGrpSpPr>
          <p:nvPr/>
        </p:nvGrpSpPr>
        <p:grpSpPr bwMode="auto">
          <a:xfrm>
            <a:off x="134910" y="839449"/>
            <a:ext cx="4419600" cy="5883410"/>
            <a:chOff x="240" y="192"/>
            <a:chExt cx="2784" cy="3942"/>
          </a:xfrm>
        </p:grpSpPr>
        <p:pic>
          <p:nvPicPr>
            <p:cNvPr id="5" name="Picture 4" descr="20068309375_TunhienVN_lop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92"/>
              <a:ext cx="2780"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40" y="3980"/>
              <a:ext cx="2784"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Bef>
                  <a:spcPct val="50000"/>
                </a:spcBef>
              </a:pPr>
              <a:r>
                <a:rPr lang="en-US" altLang="en-US" sz="1000" b="1">
                  <a:solidFill>
                    <a:srgbClr val="FF0000"/>
                  </a:solidFill>
                  <a:latin typeface="Times New Roman" panose="02020603050405020304" pitchFamily="18" charset="0"/>
                </a:rPr>
                <a:t>TỈ LỆ  1 : 2 000 000</a:t>
              </a:r>
            </a:p>
          </p:txBody>
        </p:sp>
        <p:sp>
          <p:nvSpPr>
            <p:cNvPr id="7" name="Text Box 10"/>
            <p:cNvSpPr txBox="1">
              <a:spLocks noChangeArrowheads="1"/>
            </p:cNvSpPr>
            <p:nvPr/>
          </p:nvSpPr>
          <p:spPr bwMode="auto">
            <a:xfrm>
              <a:off x="2208" y="192"/>
              <a:ext cx="76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800" b="1">
                  <a:solidFill>
                    <a:srgbClr val="FF0000"/>
                  </a:solidFill>
                  <a:latin typeface="Times New Roman" panose="02020603050405020304" pitchFamily="18" charset="0"/>
                </a:rPr>
                <a:t>ĐỊA LÍ TỰ NHIÊN</a:t>
              </a:r>
            </a:p>
          </p:txBody>
        </p:sp>
        <p:sp>
          <p:nvSpPr>
            <p:cNvPr id="8" name="Text Box 11"/>
            <p:cNvSpPr txBox="1">
              <a:spLocks noChangeArrowheads="1"/>
            </p:cNvSpPr>
            <p:nvPr/>
          </p:nvSpPr>
          <p:spPr bwMode="auto">
            <a:xfrm>
              <a:off x="336" y="192"/>
              <a:ext cx="720"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1000" b="1">
                  <a:solidFill>
                    <a:srgbClr val="0000FF"/>
                  </a:solidFill>
                  <a:latin typeface="Times New Roman" panose="02020603050405020304" pitchFamily="18" charset="0"/>
                </a:rPr>
                <a:t>VIỆT NAM</a:t>
              </a:r>
            </a:p>
          </p:txBody>
        </p:sp>
      </p:grpSp>
      <p:sp>
        <p:nvSpPr>
          <p:cNvPr id="9" name="Rectangle 8">
            <a:extLst>
              <a:ext uri="{FF2B5EF4-FFF2-40B4-BE49-F238E27FC236}">
                <a16:creationId xmlns:a16="http://schemas.microsoft.com/office/drawing/2014/main" id="{004A214D-3257-8846-9C5D-E548C71018A1}"/>
              </a:ext>
            </a:extLst>
          </p:cNvPr>
          <p:cNvSpPr/>
          <p:nvPr/>
        </p:nvSpPr>
        <p:spPr>
          <a:xfrm>
            <a:off x="668004" y="0"/>
            <a:ext cx="3043645" cy="1469120"/>
          </a:xfrm>
          <a:prstGeom prst="rect">
            <a:avLst/>
          </a:prstGeom>
        </p:spPr>
        <p:txBody>
          <a:bodyPr wrap="square">
            <a:spAutoFit/>
          </a:bodyPr>
          <a:lstStyle/>
          <a:p>
            <a:pPr algn="just">
              <a:lnSpc>
                <a:spcPct val="115000"/>
              </a:lnSpc>
              <a:spcAft>
                <a:spcPts val="800"/>
              </a:spcAft>
            </a:pP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en-VN" sz="3600" dirty="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800"/>
              </a:spcAft>
            </a:pPr>
            <a:endParaRPr lang="en-VN"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73;p23"/>
          <p:cNvSpPr txBox="1">
            <a:spLocks/>
          </p:cNvSpPr>
          <p:nvPr/>
        </p:nvSpPr>
        <p:spPr>
          <a:xfrm>
            <a:off x="4513235" y="1129401"/>
            <a:ext cx="4196918" cy="897176"/>
          </a:xfrm>
          <a:prstGeom prst="rect">
            <a:avLst/>
          </a:prstGeom>
          <a:ln w="38100">
            <a:solidFill>
              <a:srgbClr val="FFB600"/>
            </a:solidFill>
          </a:ln>
        </p:spPr>
        <p:txBody>
          <a:bodyPr spcFirstLastPara="1" wrap="square" lIns="121900" tIns="121900" rIns="121900" bIns="121900" anchor="t" anchorCtr="0">
            <a:noAutofit/>
          </a:bodyPr>
          <a:lst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a:lstStyle>
          <a:p>
            <a:pPr algn="ctr">
              <a:spcBef>
                <a:spcPts val="0"/>
              </a:spcBef>
            </a:pPr>
            <a:r>
              <a:rPr lang="en-US" sz="4267" b="1" dirty="0" smtClean="0">
                <a:solidFill>
                  <a:srgbClr val="0000FF"/>
                </a:solidFill>
                <a:latin typeface="Times New Roman" panose="02020603050405020304" pitchFamily="18" charset="0"/>
                <a:cs typeface="Times New Roman" panose="02020603050405020304" pitchFamily="18" charset="0"/>
              </a:rPr>
              <a:t>Đọc </a:t>
            </a:r>
            <a:r>
              <a:rPr lang="en-US" sz="4267" b="1" dirty="0" err="1" smtClean="0">
                <a:solidFill>
                  <a:srgbClr val="0000FF"/>
                </a:solidFill>
                <a:latin typeface="Times New Roman" panose="02020603050405020304" pitchFamily="18" charset="0"/>
                <a:cs typeface="Times New Roman" panose="02020603050405020304" pitchFamily="18" charset="0"/>
              </a:rPr>
              <a:t>thông</a:t>
            </a:r>
            <a:r>
              <a:rPr lang="en-US" sz="4267" b="1" dirty="0" smtClean="0">
                <a:solidFill>
                  <a:srgbClr val="0000FF"/>
                </a:solidFill>
                <a:latin typeface="Times New Roman" panose="02020603050405020304" pitchFamily="18" charset="0"/>
                <a:cs typeface="Times New Roman" panose="02020603050405020304" pitchFamily="18" charset="0"/>
              </a:rPr>
              <a:t> tin</a:t>
            </a:r>
            <a:endParaRPr lang="vi-VN" sz="4267" b="1" dirty="0">
              <a:solidFill>
                <a:srgbClr val="0000FF"/>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E4D7192-A11F-8743-BD04-F1D078408867}"/>
              </a:ext>
            </a:extLst>
          </p:cNvPr>
          <p:cNvPicPr>
            <a:picLocks noChangeAspect="1"/>
          </p:cNvPicPr>
          <p:nvPr/>
        </p:nvPicPr>
        <p:blipFill>
          <a:blip r:embed="rId6"/>
          <a:stretch>
            <a:fillRect/>
          </a:stretch>
        </p:blipFill>
        <p:spPr>
          <a:xfrm>
            <a:off x="8745078" y="154075"/>
            <a:ext cx="3409406" cy="1830435"/>
          </a:xfrm>
          <a:prstGeom prst="rect">
            <a:avLst/>
          </a:prstGeom>
        </p:spPr>
      </p:pic>
      <p:pic>
        <p:nvPicPr>
          <p:cNvPr id="14" name="图片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59111" y="2264019"/>
            <a:ext cx="9272666" cy="3907420"/>
          </a:xfrm>
          <a:prstGeom prst="rect">
            <a:avLst/>
          </a:prstGeom>
        </p:spPr>
      </p:pic>
      <p:sp>
        <p:nvSpPr>
          <p:cNvPr id="2" name="Rectangle 1"/>
          <p:cNvSpPr/>
          <p:nvPr/>
        </p:nvSpPr>
        <p:spPr>
          <a:xfrm>
            <a:off x="5334060" y="2694257"/>
            <a:ext cx="4919212" cy="3108543"/>
          </a:xfrm>
          <a:prstGeom prst="rect">
            <a:avLst/>
          </a:prstGeom>
        </p:spPr>
        <p:txBody>
          <a:bodyPr wrap="square">
            <a:spAutoFit/>
          </a:bodyPr>
          <a:lstStyle/>
          <a:p>
            <a:r>
              <a:rPr lang="en-VN" sz="2800" dirty="0">
                <a:solidFill>
                  <a:schemeClr val="bg2">
                    <a:lumMod val="10000"/>
                  </a:schemeClr>
                </a:solidFill>
                <a:latin typeface="Times New Roman" panose="02020603050405020304" pitchFamily="18" charset="0"/>
                <a:cs typeface="Times New Roman" panose="02020603050405020304" pitchFamily="18" charset="0"/>
              </a:rPr>
              <a:t>- Bản đồ nào cũng có ghi tỉ lệ ở phía dưới hay ở góc bản đồ. Dựa vào tỉ lệ bản đồ,</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VN" sz="2800" dirty="0">
                <a:solidFill>
                  <a:schemeClr val="bg2">
                    <a:lumMod val="10000"/>
                  </a:schemeClr>
                </a:solidFill>
                <a:latin typeface="Times New Roman" panose="02020603050405020304" pitchFamily="18" charset="0"/>
                <a:cs typeface="Times New Roman" panose="02020603050405020304" pitchFamily="18" charset="0"/>
              </a:rPr>
              <a:t>chúng ta có thể biết được khoảng cách trên bản đồ đã thu nhỏ bao nhiêu lần so với kích thước của chúng trên thực địa.</a:t>
            </a:r>
          </a:p>
        </p:txBody>
      </p:sp>
      <p:sp>
        <p:nvSpPr>
          <p:cNvPr id="15" name="MH_Other_8">
            <a:extLst>
              <a:ext uri="{FF2B5EF4-FFF2-40B4-BE49-F238E27FC236}">
                <a16:creationId xmlns:a16="http://schemas.microsoft.com/office/drawing/2014/main" id="{94F35FCE-3AEB-4C7D-83C6-915F82F40830}"/>
              </a:ext>
            </a:extLst>
          </p:cNvPr>
          <p:cNvSpPr/>
          <p:nvPr>
            <p:custDataLst>
              <p:tags r:id="rId1"/>
            </p:custDataLst>
          </p:nvPr>
        </p:nvSpPr>
        <p:spPr>
          <a:xfrm rot="5400000" flipH="1">
            <a:off x="4746656" y="4514394"/>
            <a:ext cx="387291" cy="3824577"/>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solidFill>
            <a:srgbClr val="002060"/>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Tree>
    <p:extLst>
      <p:ext uri="{BB962C8B-B14F-4D97-AF65-F5344CB8AC3E}">
        <p14:creationId xmlns:p14="http://schemas.microsoft.com/office/powerpoint/2010/main" val="279528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 y="-6491"/>
            <a:ext cx="12192000" cy="6858000"/>
          </a:xfrm>
          <a:prstGeom prst="rect">
            <a:avLst/>
          </a:prstGeom>
        </p:spPr>
      </p:pic>
      <p:grpSp>
        <p:nvGrpSpPr>
          <p:cNvPr id="2" name="Group 1"/>
          <p:cNvGrpSpPr/>
          <p:nvPr/>
        </p:nvGrpSpPr>
        <p:grpSpPr>
          <a:xfrm>
            <a:off x="7467600" y="0"/>
            <a:ext cx="4724400" cy="4721902"/>
            <a:chOff x="7097842" y="741364"/>
            <a:chExt cx="4724400" cy="5101510"/>
          </a:xfrm>
        </p:grpSpPr>
        <p:pic>
          <p:nvPicPr>
            <p:cNvPr id="4104" name="Picture 8" descr="Ban do mot khu vuc cua thanh pho Da Nang (ti le 17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842" y="741364"/>
              <a:ext cx="4724400" cy="5014913"/>
            </a:xfrm>
            <a:prstGeom prst="rect">
              <a:avLst/>
            </a:prstGeom>
            <a:noFill/>
            <a:extLst>
              <a:ext uri="{909E8E84-426E-40DD-AFC4-6F175D3DCCD1}">
                <a14:hiddenFill xmlns:a14="http://schemas.microsoft.com/office/drawing/2010/main">
                  <a:solidFill>
                    <a:srgbClr val="FFFFFF"/>
                  </a:solidFill>
                </a14:hiddenFill>
              </a:ext>
            </a:extLst>
          </p:spPr>
        </p:pic>
        <p:grpSp>
          <p:nvGrpSpPr>
            <p:cNvPr id="4113" name="Group 17"/>
            <p:cNvGrpSpPr>
              <a:grpSpLocks/>
            </p:cNvGrpSpPr>
            <p:nvPr/>
          </p:nvGrpSpPr>
          <p:grpSpPr bwMode="auto">
            <a:xfrm>
              <a:off x="7153404" y="5136437"/>
              <a:ext cx="2886075" cy="706437"/>
              <a:chOff x="2886" y="3216"/>
              <a:chExt cx="1818" cy="445"/>
            </a:xfrm>
          </p:grpSpPr>
          <p:sp>
            <p:nvSpPr>
              <p:cNvPr id="4110" name="Text Box 14"/>
              <p:cNvSpPr txBox="1">
                <a:spLocks noChangeArrowheads="1"/>
              </p:cNvSpPr>
              <p:nvPr/>
            </p:nvSpPr>
            <p:spPr bwMode="auto">
              <a:xfrm>
                <a:off x="2886" y="3327"/>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Tỉ lệ bản đồ :</a:t>
                </a:r>
              </a:p>
            </p:txBody>
          </p:sp>
          <p:sp>
            <p:nvSpPr>
              <p:cNvPr id="4111" name="AutoShape 15"/>
              <p:cNvSpPr>
                <a:spLocks/>
              </p:cNvSpPr>
              <p:nvPr/>
            </p:nvSpPr>
            <p:spPr bwMode="auto">
              <a:xfrm>
                <a:off x="3840" y="3216"/>
                <a:ext cx="96" cy="432"/>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p:cNvSpPr txBox="1">
                <a:spLocks noChangeArrowheads="1"/>
              </p:cNvSpPr>
              <p:nvPr/>
            </p:nvSpPr>
            <p:spPr bwMode="auto">
              <a:xfrm>
                <a:off x="3888" y="3264"/>
                <a:ext cx="816"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thước</a:t>
                </a:r>
                <a:endParaRPr lang="en-US" altLang="en-US" sz="1400" b="1" dirty="0">
                  <a:solidFill>
                    <a:srgbClr val="0000FF"/>
                  </a:solidFill>
                </a:endParaRPr>
              </a:p>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số</a:t>
                </a:r>
                <a:endParaRPr lang="en-US" altLang="en-US" sz="1400" b="1" dirty="0">
                  <a:solidFill>
                    <a:srgbClr val="0000FF"/>
                  </a:solidFill>
                </a:endParaRPr>
              </a:p>
            </p:txBody>
          </p:sp>
        </p:grpSp>
      </p:grpSp>
      <p:sp>
        <p:nvSpPr>
          <p:cNvPr id="14" name="Rectangle 13">
            <a:extLst>
              <a:ext uri="{FF2B5EF4-FFF2-40B4-BE49-F238E27FC236}">
                <a16:creationId xmlns:a16="http://schemas.microsoft.com/office/drawing/2014/main" id="{004A214D-3257-8846-9C5D-E548C71018A1}"/>
              </a:ext>
            </a:extLst>
          </p:cNvPr>
          <p:cNvSpPr/>
          <p:nvPr/>
        </p:nvSpPr>
        <p:spPr>
          <a:xfrm>
            <a:off x="671397" y="-6491"/>
            <a:ext cx="3043645" cy="678327"/>
          </a:xfrm>
          <a:prstGeom prst="rect">
            <a:avLst/>
          </a:prstGeom>
        </p:spPr>
        <p:txBody>
          <a:bodyPr wrap="square">
            <a:spAutoFit/>
          </a:bodyPr>
          <a:lstStyle/>
          <a:p>
            <a:pPr algn="just">
              <a:lnSpc>
                <a:spcPct val="115000"/>
              </a:lnSpc>
              <a:spcAft>
                <a:spcPts val="800"/>
              </a:spcAft>
            </a:pP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a:t>
            </a:r>
            <a:r>
              <a:rPr lang="nl-NL" sz="3600" b="1" dirty="0" smtClean="0">
                <a:solidFill>
                  <a:srgbClr val="C00000"/>
                </a:solidFill>
                <a:latin typeface="Times New Roman" panose="02020603050405020304" pitchFamily="18" charset="0"/>
                <a:cs typeface="Times New Roman" panose="02020603050405020304" pitchFamily="18" charset="0"/>
              </a:rPr>
              <a:t>đồ</a:t>
            </a:r>
            <a:endParaRPr lang="en-VN" sz="3600"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4A2F-6882-49B0-BC90-0E216FA9A935}"/>
              </a:ext>
            </a:extLst>
          </p:cNvPr>
          <p:cNvSpPr txBox="1"/>
          <p:nvPr/>
        </p:nvSpPr>
        <p:spPr>
          <a:xfrm>
            <a:off x="1958710" y="758522"/>
            <a:ext cx="4453285" cy="523220"/>
          </a:xfrm>
          <a:prstGeom prst="rect">
            <a:avLst/>
          </a:prstGeom>
          <a:noFill/>
        </p:spPr>
        <p:txBody>
          <a:bodyPr wrap="square" rtlCol="0">
            <a:spAutoFit/>
          </a:bodyPr>
          <a:lstStyle/>
          <a:p>
            <a:r>
              <a:rPr lang="en-US" sz="2800" b="1" dirty="0" err="1">
                <a:solidFill>
                  <a:srgbClr val="FFC000"/>
                </a:solidFill>
                <a:latin typeface="Arial" panose="020B0604020202020204" pitchFamily="34" charset="0"/>
                <a:cs typeface="Arial" panose="020B0604020202020204" pitchFamily="34" charset="0"/>
              </a:rPr>
              <a:t>Tỉ</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lệ</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bản</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đồ</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là</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gì</a:t>
            </a:r>
            <a:r>
              <a:rPr lang="en-US" sz="2800" b="1" dirty="0">
                <a:solidFill>
                  <a:srgbClr val="FFC000"/>
                </a:solidFill>
                <a:latin typeface="Arial" panose="020B0604020202020204" pitchFamily="34" charset="0"/>
                <a:cs typeface="Arial" panose="020B0604020202020204" pitchFamily="34" charset="0"/>
              </a:rPr>
              <a:t>?</a:t>
            </a:r>
          </a:p>
        </p:txBody>
      </p:sp>
      <p:pic>
        <p:nvPicPr>
          <p:cNvPr id="16" name="Hình ảnh 4">
            <a:extLst>
              <a:ext uri="{FF2B5EF4-FFF2-40B4-BE49-F238E27FC236}">
                <a16:creationId xmlns:a16="http://schemas.microsoft.com/office/drawing/2014/main" id="{AE239D9F-3DD3-41DA-BCD2-2404A824B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71" y="743570"/>
            <a:ext cx="900362" cy="956167"/>
          </a:xfrm>
          <a:prstGeom prst="rect">
            <a:avLst/>
          </a:prstGeom>
        </p:spPr>
      </p:pic>
      <p:grpSp>
        <p:nvGrpSpPr>
          <p:cNvPr id="29" name="组合 7">
            <a:extLst>
              <a:ext uri="{FF2B5EF4-FFF2-40B4-BE49-F238E27FC236}">
                <a16:creationId xmlns:a16="http://schemas.microsoft.com/office/drawing/2014/main" id="{56C518BD-5444-436A-8C7A-4B54AD237733}"/>
              </a:ext>
            </a:extLst>
          </p:cNvPr>
          <p:cNvGrpSpPr/>
          <p:nvPr/>
        </p:nvGrpSpPr>
        <p:grpSpPr>
          <a:xfrm>
            <a:off x="1095171" y="1497838"/>
            <a:ext cx="6190049" cy="1999370"/>
            <a:chOff x="5932317" y="2180154"/>
            <a:chExt cx="3973684" cy="659923"/>
          </a:xfrm>
        </p:grpSpPr>
        <p:pic>
          <p:nvPicPr>
            <p:cNvPr id="30" name="图片 8">
              <a:extLst>
                <a:ext uri="{FF2B5EF4-FFF2-40B4-BE49-F238E27FC236}">
                  <a16:creationId xmlns:a16="http://schemas.microsoft.com/office/drawing/2014/main" id="{D5F47E7E-30CE-4F8C-9E2F-74F50D5C1F6F}"/>
                </a:ext>
              </a:extLst>
            </p:cNvPr>
            <p:cNvPicPr>
              <a:picLocks noChangeAspect="1"/>
            </p:cNvPicPr>
            <p:nvPr/>
          </p:nvPicPr>
          <p:blipFill>
            <a:blip r:embed="rId5"/>
            <a:stretch>
              <a:fillRect/>
            </a:stretch>
          </p:blipFill>
          <p:spPr>
            <a:xfrm>
              <a:off x="5932317" y="2180154"/>
              <a:ext cx="3973684" cy="659923"/>
            </a:xfrm>
            <a:prstGeom prst="rect">
              <a:avLst/>
            </a:prstGeom>
          </p:spPr>
        </p:pic>
        <p:sp>
          <p:nvSpPr>
            <p:cNvPr id="31" name="文本框 9">
              <a:extLst>
                <a:ext uri="{FF2B5EF4-FFF2-40B4-BE49-F238E27FC236}">
                  <a16:creationId xmlns:a16="http://schemas.microsoft.com/office/drawing/2014/main" id="{3B65815C-24FD-43C1-B6F3-D9F5317C2F6C}"/>
                </a:ext>
              </a:extLst>
            </p:cNvPr>
            <p:cNvSpPr txBox="1"/>
            <p:nvPr/>
          </p:nvSpPr>
          <p:spPr>
            <a:xfrm>
              <a:off x="6509043" y="2302877"/>
              <a:ext cx="2838450" cy="461665"/>
            </a:xfrm>
            <a:prstGeom prst="rect">
              <a:avLst/>
            </a:prstGeom>
            <a:noFill/>
          </p:spPr>
          <p:txBody>
            <a:bodyPr wrap="square" rtlCol="0">
              <a:spAutoFit/>
            </a:bodyPr>
            <a:lstStyle/>
            <a:p>
              <a:pPr algn="ctr"/>
              <a:endParaRPr lang="zh-CN" altLang="en-US" sz="2400" dirty="0">
                <a:solidFill>
                  <a:schemeClr val="tx1">
                    <a:lumMod val="65000"/>
                    <a:lumOff val="35000"/>
                  </a:schemeClr>
                </a:solidFill>
                <a:latin typeface="字魂27号-布丁体" panose="00000500000000000000" pitchFamily="2" charset="-122"/>
                <a:ea typeface="字魂27号-布丁体" panose="00000500000000000000" pitchFamily="2" charset="-122"/>
              </a:endParaRPr>
            </a:p>
          </p:txBody>
        </p:sp>
      </p:grpSp>
      <p:grpSp>
        <p:nvGrpSpPr>
          <p:cNvPr id="41" name="Group 40"/>
          <p:cNvGrpSpPr/>
          <p:nvPr/>
        </p:nvGrpSpPr>
        <p:grpSpPr>
          <a:xfrm>
            <a:off x="1095171" y="1914929"/>
            <a:ext cx="7592309" cy="1308152"/>
            <a:chOff x="344798" y="4265298"/>
            <a:chExt cx="11616831" cy="1308152"/>
          </a:xfrm>
        </p:grpSpPr>
        <p:grpSp>
          <p:nvGrpSpPr>
            <p:cNvPr id="42" name="Google Shape;130;p18">
              <a:extLst>
                <a:ext uri="{FF2B5EF4-FFF2-40B4-BE49-F238E27FC236}">
                  <a16:creationId xmlns:a16="http://schemas.microsoft.com/office/drawing/2014/main" id="{DF5DAA6C-9218-4B52-B271-32238B44FBF3}"/>
                </a:ext>
              </a:extLst>
            </p:cNvPr>
            <p:cNvGrpSpPr/>
            <p:nvPr/>
          </p:nvGrpSpPr>
          <p:grpSpPr>
            <a:xfrm>
              <a:off x="344798" y="4265298"/>
              <a:ext cx="2636838" cy="1138238"/>
              <a:chOff x="1455" y="2485"/>
              <a:chExt cx="1661" cy="717"/>
            </a:xfrm>
          </p:grpSpPr>
          <p:sp>
            <p:nvSpPr>
              <p:cNvPr id="47" name="Google Shape;131;p18">
                <a:extLst>
                  <a:ext uri="{FF2B5EF4-FFF2-40B4-BE49-F238E27FC236}">
                    <a16:creationId xmlns:a16="http://schemas.microsoft.com/office/drawing/2014/main" id="{7486A48D-580C-4A9D-8D6C-1BD0D830803B}"/>
                  </a:ext>
                </a:extLst>
              </p:cNvPr>
              <p:cNvSpPr txBox="1"/>
              <p:nvPr/>
            </p:nvSpPr>
            <p:spPr>
              <a:xfrm>
                <a:off x="1817" y="2485"/>
                <a:ext cx="336"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B0F0"/>
                    </a:solidFill>
                    <a:latin typeface="Arial"/>
                    <a:ea typeface="Arial"/>
                    <a:cs typeface="Arial"/>
                    <a:sym typeface="Arial"/>
                  </a:rPr>
                  <a:t>1</a:t>
                </a:r>
                <a:endParaRPr sz="2000" b="1">
                  <a:solidFill>
                    <a:srgbClr val="00B0F0"/>
                  </a:solidFill>
                </a:endParaRPr>
              </a:p>
            </p:txBody>
          </p:sp>
          <p:sp>
            <p:nvSpPr>
              <p:cNvPr id="48" name="Google Shape;132;p18">
                <a:extLst>
                  <a:ext uri="{FF2B5EF4-FFF2-40B4-BE49-F238E27FC236}">
                    <a16:creationId xmlns:a16="http://schemas.microsoft.com/office/drawing/2014/main" id="{66030CC0-071F-4093-97BF-161A749D1C63}"/>
                  </a:ext>
                </a:extLst>
              </p:cNvPr>
              <p:cNvSpPr txBox="1"/>
              <p:nvPr/>
            </p:nvSpPr>
            <p:spPr>
              <a:xfrm>
                <a:off x="1570" y="2880"/>
                <a:ext cx="1546" cy="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rgbClr val="00B0F0"/>
                    </a:solidFill>
                    <a:latin typeface="Arial"/>
                    <a:ea typeface="Arial"/>
                    <a:cs typeface="Arial"/>
                    <a:sym typeface="Arial"/>
                  </a:rPr>
                  <a:t>7 </a:t>
                </a:r>
                <a:r>
                  <a:rPr lang="en-US" sz="2000" b="1" i="0" u="none" strike="noStrike" cap="none" dirty="0">
                    <a:solidFill>
                      <a:srgbClr val="00B0F0"/>
                    </a:solidFill>
                    <a:latin typeface="Arial"/>
                    <a:ea typeface="Arial"/>
                    <a:cs typeface="Arial"/>
                    <a:sym typeface="Arial"/>
                  </a:rPr>
                  <a:t>500</a:t>
                </a:r>
                <a:endParaRPr sz="2000" b="1" dirty="0">
                  <a:solidFill>
                    <a:srgbClr val="00B0F0"/>
                  </a:solidFill>
                </a:endParaRPr>
              </a:p>
            </p:txBody>
          </p:sp>
          <p:cxnSp>
            <p:nvCxnSpPr>
              <p:cNvPr id="49" name="Google Shape;133;p18">
                <a:extLst>
                  <a:ext uri="{FF2B5EF4-FFF2-40B4-BE49-F238E27FC236}">
                    <a16:creationId xmlns:a16="http://schemas.microsoft.com/office/drawing/2014/main" id="{EE6D9C9C-F51A-414A-A5FD-BE564E7C7B03}"/>
                  </a:ext>
                </a:extLst>
              </p:cNvPr>
              <p:cNvCxnSpPr>
                <a:cxnSpLocks/>
              </p:cNvCxnSpPr>
              <p:nvPr/>
            </p:nvCxnSpPr>
            <p:spPr>
              <a:xfrm>
                <a:off x="1455" y="2810"/>
                <a:ext cx="1091" cy="0"/>
              </a:xfrm>
              <a:prstGeom prst="straightConnector1">
                <a:avLst/>
              </a:prstGeom>
              <a:noFill/>
              <a:ln w="38100" cap="flat" cmpd="sng">
                <a:solidFill>
                  <a:srgbClr val="00B0F0"/>
                </a:solidFill>
                <a:prstDash val="solid"/>
                <a:miter lim="800000"/>
                <a:headEnd type="none" w="med" len="med"/>
                <a:tailEnd type="none" w="med" len="med"/>
              </a:ln>
            </p:spPr>
          </p:cxnSp>
        </p:grpSp>
        <p:sp>
          <p:nvSpPr>
            <p:cNvPr id="43" name="Google Shape;134;p18">
              <a:extLst>
                <a:ext uri="{FF2B5EF4-FFF2-40B4-BE49-F238E27FC236}">
                  <a16:creationId xmlns:a16="http://schemas.microsoft.com/office/drawing/2014/main" id="{2F6FE188-D594-4CE1-A38F-B0562407D02A}"/>
                </a:ext>
              </a:extLst>
            </p:cNvPr>
            <p:cNvSpPr txBox="1"/>
            <p:nvPr/>
          </p:nvSpPr>
          <p:spPr>
            <a:xfrm>
              <a:off x="3979349" y="4330518"/>
              <a:ext cx="7689349" cy="170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trên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bản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đồ</a:t>
              </a:r>
              <a:endParaRPr sz="2000" b="1" dirty="0">
                <a:solidFill>
                  <a:srgbClr val="00B0F0"/>
                </a:solidFill>
              </a:endParaRPr>
            </a:p>
          </p:txBody>
        </p:sp>
        <p:cxnSp>
          <p:nvCxnSpPr>
            <p:cNvPr id="44" name="Google Shape;135;p18">
              <a:extLst>
                <a:ext uri="{FF2B5EF4-FFF2-40B4-BE49-F238E27FC236}">
                  <a16:creationId xmlns:a16="http://schemas.microsoft.com/office/drawing/2014/main" id="{0A36F8E8-8D9D-4004-A0E3-EE95B95CD5AD}"/>
                </a:ext>
              </a:extLst>
            </p:cNvPr>
            <p:cNvCxnSpPr>
              <a:cxnSpLocks/>
            </p:cNvCxnSpPr>
            <p:nvPr/>
          </p:nvCxnSpPr>
          <p:spPr>
            <a:xfrm>
              <a:off x="4167562" y="4839525"/>
              <a:ext cx="5422243" cy="488"/>
            </a:xfrm>
            <a:prstGeom prst="straightConnector1">
              <a:avLst/>
            </a:prstGeom>
            <a:noFill/>
            <a:ln w="38100" cap="flat" cmpd="sng">
              <a:solidFill>
                <a:srgbClr val="0070C0"/>
              </a:solidFill>
              <a:prstDash val="solid"/>
              <a:miter lim="800000"/>
              <a:headEnd type="none" w="med" len="med"/>
              <a:tailEnd type="none" w="med" len="med"/>
            </a:ln>
          </p:spPr>
        </p:cxnSp>
        <p:sp>
          <p:nvSpPr>
            <p:cNvPr id="45" name="Google Shape;136;p18">
              <a:extLst>
                <a:ext uri="{FF2B5EF4-FFF2-40B4-BE49-F238E27FC236}">
                  <a16:creationId xmlns:a16="http://schemas.microsoft.com/office/drawing/2014/main" id="{D9C4CF38-75F6-4093-A5C8-E8D68951811D}"/>
                </a:ext>
              </a:extLst>
            </p:cNvPr>
            <p:cNvSpPr txBox="1"/>
            <p:nvPr/>
          </p:nvSpPr>
          <p:spPr>
            <a:xfrm>
              <a:off x="3857700" y="4862262"/>
              <a:ext cx="8103929" cy="7111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ngoài</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thực</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tê</a:t>
              </a:r>
              <a:r>
                <a:rPr lang="en-US" sz="2000" b="1" i="0" u="none" strike="noStrike" cap="none" dirty="0">
                  <a:solidFill>
                    <a:srgbClr val="00B0F0"/>
                  </a:solidFill>
                  <a:latin typeface="Arial"/>
                  <a:ea typeface="Arial"/>
                  <a:cs typeface="Arial"/>
                  <a:sym typeface="Arial"/>
                </a:rPr>
                <a:t>́</a:t>
              </a:r>
              <a:endParaRPr sz="2000" b="1" dirty="0">
                <a:solidFill>
                  <a:srgbClr val="00B0F0"/>
                </a:solidFill>
              </a:endParaRPr>
            </a:p>
          </p:txBody>
        </p:sp>
        <p:sp>
          <p:nvSpPr>
            <p:cNvPr id="46" name="Google Shape;137;p18">
              <a:extLst>
                <a:ext uri="{FF2B5EF4-FFF2-40B4-BE49-F238E27FC236}">
                  <a16:creationId xmlns:a16="http://schemas.microsoft.com/office/drawing/2014/main" id="{CE347222-C02A-4E84-A447-30B47420CE1E}"/>
                </a:ext>
              </a:extLst>
            </p:cNvPr>
            <p:cNvSpPr txBox="1"/>
            <p:nvPr/>
          </p:nvSpPr>
          <p:spPr>
            <a:xfrm>
              <a:off x="2142565" y="4541348"/>
              <a:ext cx="2250440" cy="2403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Là</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tỉ</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số</a:t>
              </a:r>
              <a:endParaRPr sz="2000" b="1" dirty="0">
                <a:solidFill>
                  <a:srgbClr val="00B0F0"/>
                </a:solidFill>
              </a:endParaRPr>
            </a:p>
          </p:txBody>
        </p:sp>
      </p:grpSp>
      <p:sp>
        <p:nvSpPr>
          <p:cNvPr id="3" name="Rectangle 2"/>
          <p:cNvSpPr/>
          <p:nvPr/>
        </p:nvSpPr>
        <p:spPr>
          <a:xfrm>
            <a:off x="2622274" y="4659374"/>
            <a:ext cx="8649325" cy="1366528"/>
          </a:xfrm>
          <a:prstGeom prst="rect">
            <a:avLst/>
          </a:prstGeom>
        </p:spPr>
        <p:txBody>
          <a:bodyPr wrap="square">
            <a:spAutoFit/>
          </a:bodyPr>
          <a:lstStyle/>
          <a:p>
            <a:pPr algn="just">
              <a:lnSpc>
                <a:spcPct val="115000"/>
              </a:lnSpc>
              <a:spcAft>
                <a:spcPts val="800"/>
              </a:spcAft>
            </a:pPr>
            <a:r>
              <a:rPr lang="nl-NL"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Khái niệm: Tỉ lệ bản đồ cho biết mức độ thu nhỏ của khoảng cách trên bản đồ so với khoảng cách trên thực địa. Để thể hiện tỉ lệ bản đồ người ta dùng tỉ lệ số và tỉ lệ thước</a:t>
            </a:r>
            <a:endParaRPr lang="en-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 name="图片 3"/>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280282" y="3725507"/>
            <a:ext cx="2283036" cy="2834687"/>
          </a:xfrm>
          <a:prstGeom prst="rect">
            <a:avLst/>
          </a:prstGeom>
        </p:spPr>
      </p:pic>
    </p:spTree>
    <p:extLst>
      <p:ext uri="{BB962C8B-B14F-4D97-AF65-F5344CB8AC3E}">
        <p14:creationId xmlns:p14="http://schemas.microsoft.com/office/powerpoint/2010/main" val="2890955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61&quot;&gt;&lt;object type=&quot;3&quot; unique_id=&quot;10070&quot;&gt;&lt;property id=&quot;20148&quot; value=&quot;5&quot;/&gt;&lt;property id=&quot;20300&quot; value=&quot;Slide 20&quot;/&gt;&lt;property id=&quot;20307&quot; value=&quot;269&quot;/&gt;&lt;/object&gt;&lt;object type=&quot;3&quot; unique_id=&quot;10072&quot;&gt;&lt;property id=&quot;20148&quot; value=&quot;5&quot;/&gt;&lt;property id=&quot;20300&quot; value=&quot;Slide 22&quot;/&gt;&lt;property id=&quot;20307&quot; value=&quot;268&quot;/&gt;&lt;/object&gt;&lt;object type=&quot;3&quot; unique_id=&quot;10074&quot;&gt;&lt;property id=&quot;20148&quot; value=&quot;5&quot;/&gt;&lt;property id=&quot;20300&quot; value=&quot;Slide 26&quot;/&gt;&lt;property id=&quot;20307&quot; value=&quot;271&quot;/&gt;&lt;/object&gt;&lt;object type=&quot;3&quot; unique_id=&quot;10075&quot;&gt;&lt;property id=&quot;20148&quot; value=&quot;5&quot;/&gt;&lt;property id=&quot;20300&quot; value=&quot;Slide 27&quot;/&gt;&lt;property id=&quot;20307&quot; value=&quot;272&quot;/&gt;&lt;/object&gt;&lt;object type=&quot;3&quot; unique_id=&quot;15602&quot;&gt;&lt;property id=&quot;20148&quot; value=&quot;5&quot;/&gt;&lt;property id=&quot;20300&quot; value=&quot;Slide 3&quot;/&gt;&lt;property id=&quot;20307&quot; value=&quot;277&quot;/&gt;&lt;/object&gt;&lt;object type=&quot;3&quot; unique_id=&quot;15763&quot;&gt;&lt;property id=&quot;20148&quot; value=&quot;5&quot;/&gt;&lt;property id=&quot;20300&quot; value=&quot;Slide 23&quot;/&gt;&lt;property id=&quot;20307&quot; value=&quot;285&quot;/&gt;&lt;/object&gt;&lt;object type=&quot;3&quot; unique_id=&quot;18136&quot;&gt;&lt;property id=&quot;20148&quot; value=&quot;5&quot;/&gt;&lt;property id=&quot;20300&quot; value=&quot;Slide 25&quot;/&gt;&lt;property id=&quot;20307&quot; value=&quot;296&quot;/&gt;&lt;/object&gt;&lt;object type=&quot;3&quot; unique_id=&quot;18323&quot;&gt;&lt;property id=&quot;20148&quot; value=&quot;5&quot;/&gt;&lt;property id=&quot;20300&quot; value=&quot;Slide 16&quot;/&gt;&lt;property id=&quot;20307&quot; value=&quot;297&quot;/&gt;&lt;/object&gt;&lt;object type=&quot;3&quot; unique_id=&quot;18324&quot;&gt;&lt;property id=&quot;20148&quot; value=&quot;5&quot;/&gt;&lt;property id=&quot;20300&quot; value=&quot;Slide 17&quot;/&gt;&lt;property id=&quot;20307&quot; value=&quot;299&quot;/&gt;&lt;/object&gt;&lt;object type=&quot;3&quot; unique_id=&quot;19125&quot;&gt;&lt;property id=&quot;20148&quot; value=&quot;5&quot;/&gt;&lt;property id=&quot;20300&quot; value=&quot;Slide 18&quot;/&gt;&lt;property id=&quot;20307&quot; value=&quot;304&quot;/&gt;&lt;/object&gt;&lt;object type=&quot;3&quot; unique_id=&quot;19126&quot;&gt;&lt;property id=&quot;20148&quot; value=&quot;5&quot;/&gt;&lt;property id=&quot;20300&quot; value=&quot;Slide 19&quot;/&gt;&lt;property id=&quot;20307&quot; value=&quot;305&quot;/&gt;&lt;/object&gt;&lt;object type=&quot;3&quot; unique_id=&quot;19553&quot;&gt;&lt;property id=&quot;20148&quot; value=&quot;5&quot;/&gt;&lt;property id=&quot;20300&quot; value=&quot;Slide 2&quot;/&gt;&lt;property id=&quot;20307&quot; value=&quot;309&quot;/&gt;&lt;/object&gt;&lt;object type=&quot;3&quot; unique_id=&quot;19554&quot;&gt;&lt;property id=&quot;20148&quot; value=&quot;5&quot;/&gt;&lt;property id=&quot;20300&quot; value=&quot;Slide 4&quot;/&gt;&lt;property id=&quot;20307&quot; value=&quot;307&quot;/&gt;&lt;/object&gt;&lt;object type=&quot;3&quot; unique_id=&quot;19555&quot;&gt;&lt;property id=&quot;20148&quot; value=&quot;5&quot;/&gt;&lt;property id=&quot;20300&quot; value=&quot;Slide 5&quot;/&gt;&lt;property id=&quot;20307&quot; value=&quot;310&quot;/&gt;&lt;/object&gt;&lt;object type=&quot;3&quot; unique_id=&quot;19556&quot;&gt;&lt;property id=&quot;20148&quot; value=&quot;5&quot;/&gt;&lt;property id=&quot;20300&quot; value=&quot;Slide 29&quot;/&gt;&lt;property id=&quot;20307&quot; value=&quot;306&quot;/&gt;&lt;/object&gt;&lt;object type=&quot;3&quot; unique_id=&quot;19708&quot;&gt;&lt;property id=&quot;20148&quot; value=&quot;5&quot;/&gt;&lt;property id=&quot;20300&quot; value=&quot;Slide 15&quot;/&gt;&lt;property id=&quot;20307&quot; value=&quot;311&quot;/&gt;&lt;/object&gt;&lt;object type=&quot;3&quot; unique_id=&quot;19894&quot;&gt;&lt;property id=&quot;20148&quot; value=&quot;5&quot;/&gt;&lt;property id=&quot;20300&quot; value=&quot;Slide 6&quot;/&gt;&lt;property id=&quot;20307&quot; value=&quot;313&quot;/&gt;&lt;/object&gt;&lt;object type=&quot;3&quot; unique_id=&quot;19895&quot;&gt;&lt;property id=&quot;20148&quot; value=&quot;5&quot;/&gt;&lt;property id=&quot;20300&quot; value=&quot;Slide 7&quot;/&gt;&lt;property id=&quot;20307&quot; value=&quot;314&quot;/&gt;&lt;/object&gt;&lt;object type=&quot;3&quot; unique_id=&quot;19896&quot;&gt;&lt;property id=&quot;20148&quot; value=&quot;5&quot;/&gt;&lt;property id=&quot;20300&quot; value=&quot;Slide 8&quot;/&gt;&lt;property id=&quot;20307&quot; value=&quot;315&quot;/&gt;&lt;/object&gt;&lt;object type=&quot;3&quot; unique_id=&quot;19897&quot;&gt;&lt;property id=&quot;20148&quot; value=&quot;5&quot;/&gt;&lt;property id=&quot;20300&quot; value=&quot;Slide 9&quot;/&gt;&lt;property id=&quot;20307&quot; value=&quot;316&quot;/&gt;&lt;/object&gt;&lt;object type=&quot;3&quot; unique_id=&quot;19995&quot;&gt;&lt;property id=&quot;20148&quot; value=&quot;5&quot;/&gt;&lt;property id=&quot;20300&quot; value=&quot;Slide 10&quot;/&gt;&lt;property id=&quot;20307&quot; value=&quot;317&quot;/&gt;&lt;/object&gt;&lt;object type=&quot;3&quot; unique_id=&quot;20059&quot;&gt;&lt;property id=&quot;20148&quot; value=&quot;5&quot;/&gt;&lt;property id=&quot;20300&quot; value=&quot;Slide 11&quot;/&gt;&lt;property id=&quot;20307&quot; value=&quot;318&quot;/&gt;&lt;/object&gt;&lt;object type=&quot;3&quot; unique_id=&quot;20248&quot;&gt;&lt;property id=&quot;20148&quot; value=&quot;5&quot;/&gt;&lt;property id=&quot;20300&quot; value=&quot;Slide 12&quot;/&gt;&lt;property id=&quot;20307&quot; value=&quot;319&quot;/&gt;&lt;/object&gt;&lt;object type=&quot;3&quot; unique_id=&quot;20249&quot;&gt;&lt;property id=&quot;20148&quot; value=&quot;5&quot;/&gt;&lt;property id=&quot;20300&quot; value=&quot;Slide 13&quot;/&gt;&lt;property id=&quot;20307&quot; value=&quot;320&quot;/&gt;&lt;/object&gt;&lt;object type=&quot;3&quot; unique_id=&quot;20523&quot;&gt;&lt;property id=&quot;20148&quot; value=&quot;5&quot;/&gt;&lt;property id=&quot;20300&quot; value=&quot;Slide 21&quot;/&gt;&lt;property id=&quot;20307&quot; value=&quot;321&quot;/&gt;&lt;/object&gt;&lt;object type=&quot;3&quot; unique_id=&quot;20524&quot;&gt;&lt;property id=&quot;20148&quot; value=&quot;5&quot;/&gt;&lt;property id=&quot;20300&quot; value=&quot;Slide 24&quot;/&gt;&lt;property id=&quot;20307&quot; value=&quot;322&quot;/&gt;&lt;/object&gt;&lt;object type=&quot;3&quot; unique_id=&quot;20525&quot;&gt;&lt;property id=&quot;20148&quot; value=&quot;5&quot;/&gt;&lt;property id=&quot;20300&quot; value=&quot;Slide 28&quot;/&gt;&lt;property id=&quot;20307&quot; value=&quot;323&quot;/&gt;&lt;/object&gt;&lt;object type=&quot;3&quot; unique_id=&quot;20704&quot;&gt;&lt;property id=&quot;20148&quot; value=&quot;5&quot;/&gt;&lt;property id=&quot;20300&quot; value=&quot;Slide 1&quot;/&gt;&lt;property id=&quot;20307&quot; value=&quot;324&quot;/&gt;&lt;/object&gt;&lt;object type=&quot;3&quot; unique_id=&quot;21078&quot;&gt;&lt;property id=&quot;20148&quot; value=&quot;5&quot;/&gt;&lt;property id=&quot;20300&quot; value=&quot;Slide 14&quot;/&gt;&lt;property id=&quot;20307&quot; value=&quot;325&quot;/&gt;&lt;/object&gt;&lt;/object&gt;&lt;object type=&quot;8&quot; unique_id=&quot;1009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621</Words>
  <Application>Microsoft Office PowerPoint</Application>
  <PresentationFormat>Widescreen</PresentationFormat>
  <Paragraphs>87</Paragraphs>
  <Slides>13</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微软雅黑</vt:lpstr>
      <vt:lpstr>宋体</vt:lpstr>
      <vt:lpstr>#9Slide03 AmpleSoft Bold</vt:lpstr>
      <vt:lpstr>Arial</vt:lpstr>
      <vt:lpstr>Calibri</vt:lpstr>
      <vt:lpstr>Calibri Light</vt:lpstr>
      <vt:lpstr>等线</vt:lpstr>
      <vt:lpstr>OpenSans</vt:lpstr>
      <vt:lpstr>Times New Roman</vt:lpstr>
      <vt:lpstr>Verdana</vt:lpstr>
      <vt:lpstr>字魂27号-布丁体</vt:lpstr>
      <vt:lpstr>方正卡通简体</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BAO THY</cp:lastModifiedBy>
  <cp:revision>125</cp:revision>
  <dcterms:created xsi:type="dcterms:W3CDTF">2021-07-30T12:20:44Z</dcterms:created>
  <dcterms:modified xsi:type="dcterms:W3CDTF">2021-08-22T13:26:56Z</dcterms:modified>
</cp:coreProperties>
</file>